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306" r:id="rId3"/>
    <p:sldId id="258" r:id="rId4"/>
    <p:sldId id="259" r:id="rId5"/>
    <p:sldId id="264" r:id="rId6"/>
    <p:sldId id="313" r:id="rId7"/>
    <p:sldId id="337" r:id="rId8"/>
    <p:sldId id="339" r:id="rId9"/>
    <p:sldId id="321" r:id="rId10"/>
    <p:sldId id="326" r:id="rId11"/>
    <p:sldId id="323" r:id="rId12"/>
    <p:sldId id="336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33" r:id="rId21"/>
    <p:sldId id="280" r:id="rId22"/>
    <p:sldId id="34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374">
          <p15:clr>
            <a:srgbClr val="9AA0A6"/>
          </p15:clr>
        </p15:guide>
        <p15:guide id="5" orient="horz" pos="28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84D"/>
    <a:srgbClr val="5F0C37"/>
    <a:srgbClr val="94211C"/>
    <a:srgbClr val="56122B"/>
    <a:srgbClr val="DE322A"/>
    <a:srgbClr val="460E22"/>
    <a:srgbClr val="2D0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78882D-02F8-42FA-BB5D-07EA2E291D42}">
  <a:tblStyle styleId="{6178882D-02F8-42FA-BB5D-07EA2E291D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7A8A49-36D5-4E56-B94F-CC515754F0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75"/>
  </p:normalViewPr>
  <p:slideViewPr>
    <p:cSldViewPr snapToGrid="0">
      <p:cViewPr varScale="1">
        <p:scale>
          <a:sx n="95" d="100"/>
          <a:sy n="95" d="100"/>
        </p:scale>
        <p:origin x="1090" y="77"/>
      </p:cViewPr>
      <p:guideLst>
        <p:guide pos="2880"/>
        <p:guide pos="454"/>
        <p:guide pos="5305"/>
        <p:guide orient="horz" pos="374"/>
        <p:guide orient="horz"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282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38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83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933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242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046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705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32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61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40ff1c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40ff1c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544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a06bde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a06bde0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238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dc199a12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6dc199a12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da06bde0e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da06bde0e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89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f369cf9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f369cf9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40ff1c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40ff1c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>
              <a:buFont typeface="+mj-lt"/>
              <a:buAutoNum type="arabicPeriod"/>
            </a:pPr>
            <a:r>
              <a:rPr lang="e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Inability to have all the literature about brain training exercises specifications, </a:t>
            </a:r>
            <a:r>
              <a:rPr lang="e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 of the price and the fact that they are reserved only to few universities or research </a:t>
            </a:r>
            <a:r>
              <a:rPr lang="en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centres</a:t>
            </a:r>
            <a:r>
              <a:rPr lang="e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387350" indent="-228600">
              <a:buFont typeface="+mj-lt"/>
              <a:buAutoNum type="arabicPeriod"/>
            </a:pPr>
            <a:endParaRPr lang="en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fontAlgn="base">
              <a:buNone/>
            </a:pPr>
            <a:r>
              <a:rPr lang="en" sz="1100" dirty="0">
                <a:solidFill>
                  <a:srgbClr val="F0A84D"/>
                </a:solidFill>
                <a:latin typeface="Moderat Bold" panose="00000800000000000000" pitchFamily="50" charset="0"/>
              </a:rPr>
              <a:t>Limited precision of the technology used to detect the user’s gestures and movements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55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da06bde0e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da06bde0e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22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dc199a121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6dc199a121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8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41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45679" y="744575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45675" y="2834125"/>
            <a:ext cx="43866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66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35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>
            <a:off x="4820875" y="304518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6202800" y="30434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2"/>
          </p:nvPr>
        </p:nvSpPr>
        <p:spPr>
          <a:xfrm>
            <a:off x="6202800" y="3514000"/>
            <a:ext cx="217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3" hasCustomPrompt="1"/>
          </p:nvPr>
        </p:nvSpPr>
        <p:spPr>
          <a:xfrm>
            <a:off x="4820875" y="151928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4"/>
          </p:nvPr>
        </p:nvSpPr>
        <p:spPr>
          <a:xfrm>
            <a:off x="6202800" y="15175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5"/>
          </p:nvPr>
        </p:nvSpPr>
        <p:spPr>
          <a:xfrm>
            <a:off x="6202800" y="1988100"/>
            <a:ext cx="217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6" hasCustomPrompt="1"/>
          </p:nvPr>
        </p:nvSpPr>
        <p:spPr>
          <a:xfrm>
            <a:off x="721350" y="304518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7"/>
          </p:nvPr>
        </p:nvSpPr>
        <p:spPr>
          <a:xfrm>
            <a:off x="2103275" y="30434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8"/>
          </p:nvPr>
        </p:nvSpPr>
        <p:spPr>
          <a:xfrm>
            <a:off x="2103275" y="3514000"/>
            <a:ext cx="217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9"/>
          </p:nvPr>
        </p:nvSpPr>
        <p:spPr>
          <a:xfrm>
            <a:off x="721200" y="594300"/>
            <a:ext cx="76605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 idx="13" hasCustomPrompt="1"/>
          </p:nvPr>
        </p:nvSpPr>
        <p:spPr>
          <a:xfrm>
            <a:off x="721350" y="151928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SemiBold"/>
              <a:buNone/>
              <a:defRPr sz="4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4"/>
          </p:nvPr>
        </p:nvSpPr>
        <p:spPr>
          <a:xfrm>
            <a:off x="2103275" y="15175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5"/>
          </p:nvPr>
        </p:nvSpPr>
        <p:spPr>
          <a:xfrm>
            <a:off x="2103275" y="1988100"/>
            <a:ext cx="217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22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95901" y="737800"/>
            <a:ext cx="335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895900" y="2834125"/>
            <a:ext cx="33522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824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subTitle" idx="1"/>
          </p:nvPr>
        </p:nvSpPr>
        <p:spPr>
          <a:xfrm>
            <a:off x="5055150" y="1058650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721200" y="1905150"/>
            <a:ext cx="29922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2"/>
          </p:nvPr>
        </p:nvSpPr>
        <p:spPr>
          <a:xfrm>
            <a:off x="5047575" y="646875"/>
            <a:ext cx="307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3"/>
          </p:nvPr>
        </p:nvSpPr>
        <p:spPr>
          <a:xfrm>
            <a:off x="5047575" y="2063638"/>
            <a:ext cx="307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4"/>
          </p:nvPr>
        </p:nvSpPr>
        <p:spPr>
          <a:xfrm>
            <a:off x="5047575" y="3476650"/>
            <a:ext cx="307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5"/>
          </p:nvPr>
        </p:nvSpPr>
        <p:spPr>
          <a:xfrm>
            <a:off x="5055150" y="2482888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6"/>
          </p:nvPr>
        </p:nvSpPr>
        <p:spPr>
          <a:xfrm>
            <a:off x="5055150" y="3895900"/>
            <a:ext cx="3072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48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3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4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5"/>
          </p:nvPr>
        </p:nvSpPr>
        <p:spPr>
          <a:xfrm>
            <a:off x="32238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6"/>
          </p:nvPr>
        </p:nvSpPr>
        <p:spPr>
          <a:xfrm>
            <a:off x="572625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/>
          </p:nvPr>
        </p:nvSpPr>
        <p:spPr>
          <a:xfrm>
            <a:off x="572625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9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3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4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5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6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19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21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 hasCustomPrompt="1"/>
          </p:nvPr>
        </p:nvSpPr>
        <p:spPr>
          <a:xfrm>
            <a:off x="1875825" y="1106125"/>
            <a:ext cx="5392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idx="2"/>
          </p:nvPr>
        </p:nvSpPr>
        <p:spPr>
          <a:xfrm>
            <a:off x="1875825" y="2955125"/>
            <a:ext cx="5392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0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90" r:id="rId5"/>
    <p:sldLayoutId id="2147483697" r:id="rId6"/>
    <p:sldLayoutId id="2147483702" r:id="rId7"/>
    <p:sldLayoutId id="21474837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F0C37"/>
            </a:gs>
            <a:gs pos="74000">
              <a:srgbClr val="460E22"/>
            </a:gs>
          </a:gsLst>
          <a:lin ang="16200000" scaled="1"/>
          <a:tileRect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472277" y="286136"/>
            <a:ext cx="4697460" cy="4697428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56122B"/>
              </a:gs>
              <a:gs pos="100000">
                <a:srgbClr val="7030A0">
                  <a:alpha val="1400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1454101" y="3452131"/>
            <a:ext cx="2733780" cy="1511633"/>
          </a:xfrm>
          <a:custGeom>
            <a:avLst/>
            <a:gdLst/>
            <a:ahLst/>
            <a:cxnLst/>
            <a:rect l="l" t="t" r="r" b="b"/>
            <a:pathLst>
              <a:path w="85464" h="47257" extrusionOk="0">
                <a:moveTo>
                  <a:pt x="42732" y="1"/>
                </a:moveTo>
                <a:cubicBezTo>
                  <a:pt x="19134" y="1"/>
                  <a:pt x="1" y="19134"/>
                  <a:pt x="1" y="42732"/>
                </a:cubicBezTo>
                <a:cubicBezTo>
                  <a:pt x="1" y="44244"/>
                  <a:pt x="72" y="45756"/>
                  <a:pt x="239" y="47256"/>
                </a:cubicBezTo>
                <a:lnTo>
                  <a:pt x="85226" y="47256"/>
                </a:lnTo>
                <a:cubicBezTo>
                  <a:pt x="85381" y="45756"/>
                  <a:pt x="85464" y="44244"/>
                  <a:pt x="85464" y="42732"/>
                </a:cubicBezTo>
                <a:cubicBezTo>
                  <a:pt x="85464" y="19134"/>
                  <a:pt x="66331" y="1"/>
                  <a:pt x="42732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303312" y="1117140"/>
            <a:ext cx="3035006" cy="3035038"/>
          </a:xfrm>
          <a:custGeom>
            <a:avLst/>
            <a:gdLst/>
            <a:ahLst/>
            <a:cxnLst/>
            <a:rect l="l" t="t" r="r" b="b"/>
            <a:pathLst>
              <a:path w="94881" h="94882" extrusionOk="0">
                <a:moveTo>
                  <a:pt x="94881" y="47447"/>
                </a:moveTo>
                <a:cubicBezTo>
                  <a:pt x="94881" y="73641"/>
                  <a:pt x="73640" y="94881"/>
                  <a:pt x="47446" y="94881"/>
                </a:cubicBezTo>
                <a:cubicBezTo>
                  <a:pt x="21241" y="94881"/>
                  <a:pt x="0" y="73641"/>
                  <a:pt x="0" y="47447"/>
                </a:cubicBezTo>
                <a:cubicBezTo>
                  <a:pt x="0" y="21242"/>
                  <a:pt x="21241" y="1"/>
                  <a:pt x="47446" y="1"/>
                </a:cubicBezTo>
                <a:cubicBezTo>
                  <a:pt x="73640" y="1"/>
                  <a:pt x="94881" y="21242"/>
                  <a:pt x="94881" y="47447"/>
                </a:cubicBezTo>
                <a:close/>
              </a:path>
            </a:pathLst>
          </a:custGeom>
          <a:gradFill>
            <a:gsLst>
              <a:gs pos="0">
                <a:srgbClr val="460E22">
                  <a:alpha val="20000"/>
                </a:srgbClr>
              </a:gs>
              <a:gs pos="100000">
                <a:srgbClr val="56122B">
                  <a:alpha val="44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711283" y="827998"/>
            <a:ext cx="4163493" cy="3734253"/>
            <a:chOff x="739244" y="740871"/>
            <a:chExt cx="4163493" cy="3734253"/>
          </a:xfrm>
        </p:grpSpPr>
        <p:sp>
          <p:nvSpPr>
            <p:cNvPr id="315" name="Google Shape;315;p35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5"/>
          <p:cNvSpPr/>
          <p:nvPr/>
        </p:nvSpPr>
        <p:spPr>
          <a:xfrm>
            <a:off x="861117" y="4470133"/>
            <a:ext cx="3919396" cy="301290"/>
          </a:xfrm>
          <a:custGeom>
            <a:avLst/>
            <a:gdLst/>
            <a:ahLst/>
            <a:cxnLst/>
            <a:rect l="l" t="t" r="r" b="b"/>
            <a:pathLst>
              <a:path w="122529" h="9419" extrusionOk="0">
                <a:moveTo>
                  <a:pt x="1" y="1"/>
                </a:moveTo>
                <a:lnTo>
                  <a:pt x="122528" y="1"/>
                </a:lnTo>
                <a:lnTo>
                  <a:pt x="122528" y="9419"/>
                </a:lnTo>
                <a:lnTo>
                  <a:pt x="1" y="9419"/>
                </a:lnTo>
                <a:close/>
              </a:path>
            </a:pathLst>
          </a:custGeom>
          <a:solidFill>
            <a:srgbClr val="460E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-50006" y="4760751"/>
            <a:ext cx="5711428" cy="434712"/>
          </a:xfrm>
          <a:custGeom>
            <a:avLst/>
            <a:gdLst/>
            <a:ahLst/>
            <a:cxnLst/>
            <a:rect l="l" t="t" r="r" b="b"/>
            <a:pathLst>
              <a:path w="285750" h="11824" extrusionOk="0">
                <a:moveTo>
                  <a:pt x="0" y="1"/>
                </a:moveTo>
                <a:lnTo>
                  <a:pt x="285750" y="1"/>
                </a:lnTo>
                <a:lnTo>
                  <a:pt x="285750" y="11824"/>
                </a:lnTo>
                <a:lnTo>
                  <a:pt x="0" y="11824"/>
                </a:lnTo>
                <a:close/>
              </a:path>
            </a:pathLst>
          </a:custGeom>
          <a:solidFill>
            <a:srgbClr val="460E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5"/>
          <p:cNvGrpSpPr/>
          <p:nvPr/>
        </p:nvGrpSpPr>
        <p:grpSpPr>
          <a:xfrm>
            <a:off x="1559244" y="4470133"/>
            <a:ext cx="2523142" cy="744805"/>
            <a:chOff x="1559244" y="4470133"/>
            <a:chExt cx="2523142" cy="668827"/>
          </a:xfrm>
        </p:grpSpPr>
        <p:sp>
          <p:nvSpPr>
            <p:cNvPr id="321" name="Google Shape;321;p35"/>
            <p:cNvSpPr/>
            <p:nvPr/>
          </p:nvSpPr>
          <p:spPr>
            <a:xfrm>
              <a:off x="1941590" y="4470133"/>
              <a:ext cx="1758801" cy="301290"/>
            </a:xfrm>
            <a:custGeom>
              <a:avLst/>
              <a:gdLst/>
              <a:ahLst/>
              <a:cxnLst/>
              <a:rect l="l" t="t" r="r" b="b"/>
              <a:pathLst>
                <a:path w="54984" h="9419" extrusionOk="0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559244" y="4771392"/>
              <a:ext cx="2523142" cy="367568"/>
            </a:xfrm>
            <a:custGeom>
              <a:avLst/>
              <a:gdLst/>
              <a:ahLst/>
              <a:cxnLst/>
              <a:rect l="l" t="t" r="r" b="b"/>
              <a:pathLst>
                <a:path w="78879" h="11491" extrusionOk="0">
                  <a:moveTo>
                    <a:pt x="11954" y="1"/>
                  </a:moveTo>
                  <a:lnTo>
                    <a:pt x="0" y="11490"/>
                  </a:lnTo>
                  <a:lnTo>
                    <a:pt x="78879" y="11490"/>
                  </a:lnTo>
                  <a:lnTo>
                    <a:pt x="66937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486715" y="4470133"/>
              <a:ext cx="365649" cy="668827"/>
            </a:xfrm>
            <a:custGeom>
              <a:avLst/>
              <a:gdLst/>
              <a:ahLst/>
              <a:cxnLst/>
              <a:rect l="l" t="t" r="r" b="b"/>
              <a:pathLst>
                <a:path w="11431" h="20909" extrusionOk="0">
                  <a:moveTo>
                    <a:pt x="1" y="1"/>
                  </a:moveTo>
                  <a:lnTo>
                    <a:pt x="1" y="10252"/>
                  </a:lnTo>
                  <a:lnTo>
                    <a:pt x="9442" y="20908"/>
                  </a:lnTo>
                  <a:lnTo>
                    <a:pt x="11431" y="20908"/>
                  </a:lnTo>
                  <a:lnTo>
                    <a:pt x="1489" y="969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789650" y="4470133"/>
              <a:ext cx="365265" cy="668827"/>
            </a:xfrm>
            <a:custGeom>
              <a:avLst/>
              <a:gdLst/>
              <a:ahLst/>
              <a:cxnLst/>
              <a:rect l="l" t="t" r="r" b="b"/>
              <a:pathLst>
                <a:path w="11419" h="20909" extrusionOk="0">
                  <a:moveTo>
                    <a:pt x="9930" y="1"/>
                  </a:moveTo>
                  <a:lnTo>
                    <a:pt x="9930" y="9693"/>
                  </a:lnTo>
                  <a:lnTo>
                    <a:pt x="0" y="20908"/>
                  </a:lnTo>
                  <a:lnTo>
                    <a:pt x="1989" y="20908"/>
                  </a:lnTo>
                  <a:lnTo>
                    <a:pt x="11418" y="10252"/>
                  </a:lnTo>
                  <a:lnTo>
                    <a:pt x="11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5"/>
          <p:cNvSpPr/>
          <p:nvPr/>
        </p:nvSpPr>
        <p:spPr>
          <a:xfrm>
            <a:off x="4494065" y="775161"/>
            <a:ext cx="887813" cy="887781"/>
          </a:xfrm>
          <a:custGeom>
            <a:avLst/>
            <a:gdLst/>
            <a:ahLst/>
            <a:cxnLst/>
            <a:rect l="l" t="t" r="r" b="b"/>
            <a:pathLst>
              <a:path w="27755" h="27754" extrusionOk="0">
                <a:moveTo>
                  <a:pt x="13871" y="0"/>
                </a:moveTo>
                <a:cubicBezTo>
                  <a:pt x="6204" y="0"/>
                  <a:pt x="1" y="6215"/>
                  <a:pt x="1" y="13871"/>
                </a:cubicBezTo>
                <a:cubicBezTo>
                  <a:pt x="1" y="21538"/>
                  <a:pt x="6204" y="27753"/>
                  <a:pt x="13871" y="27753"/>
                </a:cubicBezTo>
                <a:cubicBezTo>
                  <a:pt x="21539" y="27753"/>
                  <a:pt x="27754" y="21538"/>
                  <a:pt x="27754" y="13871"/>
                </a:cubicBezTo>
                <a:cubicBezTo>
                  <a:pt x="27754" y="6215"/>
                  <a:pt x="21539" y="0"/>
                  <a:pt x="1387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7030A0">
                  <a:alpha val="4700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95730" y="3350443"/>
            <a:ext cx="686708" cy="686708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000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ctrTitle"/>
          </p:nvPr>
        </p:nvSpPr>
        <p:spPr>
          <a:xfrm>
            <a:off x="4338318" y="525025"/>
            <a:ext cx="4493961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b="1" dirty="0">
                <a:solidFill>
                  <a:srgbClr val="F0A84D"/>
                </a:solidFill>
                <a:latin typeface="Culinary Script" panose="00000500000000000000" pitchFamily="50" charset="0"/>
              </a:rPr>
              <a:t>Magic Orchestra</a:t>
            </a:r>
            <a:endParaRPr sz="5400" b="1" dirty="0">
              <a:solidFill>
                <a:srgbClr val="F0A84D"/>
              </a:solidFill>
              <a:latin typeface="Culinary Script" panose="00000500000000000000" pitchFamily="50" charset="0"/>
            </a:endParaRPr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4445675" y="2387175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bg1"/>
                </a:solidFill>
                <a:latin typeface="Moderat Bold" panose="00000800000000000000" pitchFamily="50" charset="0"/>
                <a:ea typeface="Work Sans Light"/>
                <a:cs typeface="Work Sans Light"/>
                <a:sym typeface="Work Sans Light"/>
              </a:rPr>
              <a:t>Brain training activities</a:t>
            </a:r>
            <a:endParaRPr sz="2000" dirty="0">
              <a:solidFill>
                <a:schemeClr val="bg1"/>
              </a:solidFill>
              <a:latin typeface="Moderat Bold" panose="00000800000000000000" pitchFamily="50" charset="0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4522123" y="3003075"/>
            <a:ext cx="4387850" cy="1941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>
                <a:solidFill>
                  <a:srgbClr val="F0A84D"/>
                </a:solidFill>
                <a:latin typeface="Moderat Bold" panose="00000800000000000000" pitchFamily="50" charset="0"/>
              </a:rPr>
              <a:t>9team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Elena Buttolo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Mathyas</a:t>
            </a: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 Giudici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Davide </a:t>
            </a:r>
            <a:r>
              <a:rPr lang="it-IT" sz="12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Salaorni</a:t>
            </a:r>
            <a:endParaRPr lang="it-IT"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Politecnico di Milano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A.A. 2019/20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>
                <a:solidFill>
                  <a:srgbClr val="F0A84D"/>
                </a:solidFill>
                <a:latin typeface="Moderat Bold" panose="00000800000000000000" pitchFamily="50" charset="0"/>
              </a:rPr>
              <a:t>Advanced User </a:t>
            </a:r>
            <a:r>
              <a:rPr lang="it-IT" sz="1200" b="1" dirty="0" err="1">
                <a:solidFill>
                  <a:srgbClr val="F0A84D"/>
                </a:solidFill>
                <a:latin typeface="Moderat Bold" panose="00000800000000000000" pitchFamily="50" charset="0"/>
              </a:rPr>
              <a:t>Interfaces</a:t>
            </a:r>
            <a:endParaRPr lang="it-IT" sz="1200" b="1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Franca </a:t>
            </a:r>
            <a:r>
              <a:rPr lang="it-IT" sz="12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Garzotto</a:t>
            </a:r>
            <a:endParaRPr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317E07-B369-4900-ACA6-7D8B01DF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27" y="1284681"/>
            <a:ext cx="2131965" cy="3704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E11DFC8-465D-2947-ABE4-708B9E54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943"/>
            <a:ext cx="7924800" cy="4489614"/>
          </a:xfrm>
          <a:prstGeom prst="rect">
            <a:avLst/>
          </a:prstGeom>
        </p:spPr>
      </p:pic>
      <p:grpSp>
        <p:nvGrpSpPr>
          <p:cNvPr id="6" name="Google Shape;377;p37">
            <a:extLst>
              <a:ext uri="{FF2B5EF4-FFF2-40B4-BE49-F238E27FC236}">
                <a16:creationId xmlns:a16="http://schemas.microsoft.com/office/drawing/2014/main" id="{F944D0A9-2DD2-4123-85E5-9969353CFDE6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7" name="Google Shape;378;p37">
              <a:extLst>
                <a:ext uri="{FF2B5EF4-FFF2-40B4-BE49-F238E27FC236}">
                  <a16:creationId xmlns:a16="http://schemas.microsoft.com/office/drawing/2014/main" id="{545E5A11-C5B8-4748-8E1C-4016AF52C4AD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;p37">
              <a:extLst>
                <a:ext uri="{FF2B5EF4-FFF2-40B4-BE49-F238E27FC236}">
                  <a16:creationId xmlns:a16="http://schemas.microsoft.com/office/drawing/2014/main" id="{FA2498BF-CD17-4CA9-9C58-DCF05C3905ED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917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6;p44">
            <a:extLst>
              <a:ext uri="{FF2B5EF4-FFF2-40B4-BE49-F238E27FC236}">
                <a16:creationId xmlns:a16="http://schemas.microsoft.com/office/drawing/2014/main" id="{5D9D089B-6417-B048-8FD6-E241136D3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514" y="335092"/>
            <a:ext cx="4023831" cy="68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 err="1">
                <a:solidFill>
                  <a:schemeClr val="bg1"/>
                </a:solidFill>
                <a:latin typeface="Moderat Bold" panose="00000800000000000000" pitchFamily="50" charset="0"/>
              </a:rPr>
              <a:t>InstruMaps</a:t>
            </a:r>
            <a:endParaRPr sz="4400" b="1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C54DDF-A6E1-1243-A8AA-296379FF3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"/>
          <a:stretch/>
        </p:blipFill>
        <p:spPr>
          <a:xfrm>
            <a:off x="237178" y="1381449"/>
            <a:ext cx="4270671" cy="23724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8C39CF-779C-4540-8A6B-81AFACC0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73" y="1381449"/>
            <a:ext cx="4287349" cy="23724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40B21E-E057-4598-8BAD-FEE00D10F362}"/>
              </a:ext>
            </a:extLst>
          </p:cNvPr>
          <p:cNvSpPr txBox="1"/>
          <p:nvPr/>
        </p:nvSpPr>
        <p:spPr>
          <a:xfrm>
            <a:off x="21132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No-context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44EC82-65B7-4CA9-8ED9-F01799083573}"/>
              </a:ext>
            </a:extLst>
          </p:cNvPr>
          <p:cNvSpPr txBox="1"/>
          <p:nvPr/>
        </p:nvSpPr>
        <p:spPr>
          <a:xfrm>
            <a:off x="4384429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02171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77;p37">
            <a:extLst>
              <a:ext uri="{FF2B5EF4-FFF2-40B4-BE49-F238E27FC236}">
                <a16:creationId xmlns:a16="http://schemas.microsoft.com/office/drawing/2014/main" id="{857060A4-A48D-44F1-BD54-84788E7740AB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4" name="Google Shape;378;p37">
              <a:extLst>
                <a:ext uri="{FF2B5EF4-FFF2-40B4-BE49-F238E27FC236}">
                  <a16:creationId xmlns:a16="http://schemas.microsoft.com/office/drawing/2014/main" id="{E8A8221C-2E40-449C-B03C-227D5B422243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9;p37">
              <a:extLst>
                <a:ext uri="{FF2B5EF4-FFF2-40B4-BE49-F238E27FC236}">
                  <a16:creationId xmlns:a16="http://schemas.microsoft.com/office/drawing/2014/main" id="{E8495270-E542-4B71-A4EC-3AA3439BC8FE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341B226E-4767-C647-B121-7BB188BB6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</a:extLst>
          </a:blip>
          <a:srcRect l="7767" t="5525" r="3908" b="11352"/>
          <a:stretch/>
        </p:blipFill>
        <p:spPr>
          <a:xfrm>
            <a:off x="906379" y="430588"/>
            <a:ext cx="7331242" cy="41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29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6;p44">
            <a:extLst>
              <a:ext uri="{FF2B5EF4-FFF2-40B4-BE49-F238E27FC236}">
                <a16:creationId xmlns:a16="http://schemas.microsoft.com/office/drawing/2014/main" id="{5D9D089B-6417-B048-8FD6-E241136D3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5314" y="356145"/>
            <a:ext cx="5167275" cy="68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bg1"/>
                </a:solidFill>
                <a:latin typeface="Moderat Bold" panose="00000800000000000000" pitchFamily="50" charset="0"/>
              </a:rPr>
              <a:t>Quanti numeri!</a:t>
            </a:r>
            <a:endParaRPr sz="4400" b="1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40B21E-E057-4598-8BAD-FEE00D10F362}"/>
              </a:ext>
            </a:extLst>
          </p:cNvPr>
          <p:cNvSpPr txBox="1"/>
          <p:nvPr/>
        </p:nvSpPr>
        <p:spPr>
          <a:xfrm>
            <a:off x="21132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No-context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44EC82-65B7-4CA9-8ED9-F01799083573}"/>
              </a:ext>
            </a:extLst>
          </p:cNvPr>
          <p:cNvSpPr txBox="1"/>
          <p:nvPr/>
        </p:nvSpPr>
        <p:spPr>
          <a:xfrm>
            <a:off x="4384429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Context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1ED5CF7-EED6-4437-A52D-DB9FA0953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" r="-1" b="1130"/>
          <a:stretch/>
        </p:blipFill>
        <p:spPr>
          <a:xfrm>
            <a:off x="211033" y="1381449"/>
            <a:ext cx="4287918" cy="23724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4DD5626-EECF-4949-8BF9-09F0E66ED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585"/>
          <a:stretch/>
        </p:blipFill>
        <p:spPr>
          <a:xfrm>
            <a:off x="4593132" y="1381449"/>
            <a:ext cx="4287349" cy="23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7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77;p37">
            <a:extLst>
              <a:ext uri="{FF2B5EF4-FFF2-40B4-BE49-F238E27FC236}">
                <a16:creationId xmlns:a16="http://schemas.microsoft.com/office/drawing/2014/main" id="{857060A4-A48D-44F1-BD54-84788E7740AB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4" name="Google Shape;378;p37">
              <a:extLst>
                <a:ext uri="{FF2B5EF4-FFF2-40B4-BE49-F238E27FC236}">
                  <a16:creationId xmlns:a16="http://schemas.microsoft.com/office/drawing/2014/main" id="{E8A8221C-2E40-449C-B03C-227D5B422243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9;p37">
              <a:extLst>
                <a:ext uri="{FF2B5EF4-FFF2-40B4-BE49-F238E27FC236}">
                  <a16:creationId xmlns:a16="http://schemas.microsoft.com/office/drawing/2014/main" id="{E8495270-E542-4B71-A4EC-3AA3439BC8FE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365C1369-1D64-45DF-A5A8-E454696B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colorTemperature colorTemp="2983"/>
                    </a14:imgEffect>
                    <a14:imgEffect>
                      <a14:saturation sat="107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05" y="494046"/>
            <a:ext cx="7387390" cy="41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6;p44">
            <a:extLst>
              <a:ext uri="{FF2B5EF4-FFF2-40B4-BE49-F238E27FC236}">
                <a16:creationId xmlns:a16="http://schemas.microsoft.com/office/drawing/2014/main" id="{5D9D089B-6417-B048-8FD6-E241136D3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514" y="335092"/>
            <a:ext cx="4572000" cy="68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>
                <a:solidFill>
                  <a:schemeClr val="bg1"/>
                </a:solidFill>
                <a:latin typeface="Moderat Bold" panose="00000800000000000000" pitchFamily="50" charset="0"/>
              </a:rPr>
              <a:t>Sinfonia di luci</a:t>
            </a:r>
            <a:endParaRPr sz="4400" b="1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C54DDF-A6E1-1243-A8AA-296379FF3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8"/>
          <a:stretch/>
        </p:blipFill>
        <p:spPr>
          <a:xfrm>
            <a:off x="237178" y="1381449"/>
            <a:ext cx="4270671" cy="23724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8C39CF-779C-4540-8A6B-81AFACC0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73" y="1381449"/>
            <a:ext cx="4287349" cy="23724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40B21E-E057-4598-8BAD-FEE00D10F362}"/>
              </a:ext>
            </a:extLst>
          </p:cNvPr>
          <p:cNvSpPr txBox="1"/>
          <p:nvPr/>
        </p:nvSpPr>
        <p:spPr>
          <a:xfrm>
            <a:off x="21132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No-context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44EC82-65B7-4CA9-8ED9-F01799083573}"/>
              </a:ext>
            </a:extLst>
          </p:cNvPr>
          <p:cNvSpPr txBox="1"/>
          <p:nvPr/>
        </p:nvSpPr>
        <p:spPr>
          <a:xfrm>
            <a:off x="4384429" y="3842269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000" b="1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Context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717558F-38BB-41F5-A722-8D4786795F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5"/>
          <a:stretch/>
        </p:blipFill>
        <p:spPr>
          <a:xfrm>
            <a:off x="237178" y="1358068"/>
            <a:ext cx="4313359" cy="23979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88F854-47D7-47A2-AB6F-10FB68C12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586"/>
          <a:stretch/>
        </p:blipFill>
        <p:spPr>
          <a:xfrm>
            <a:off x="4619473" y="1357459"/>
            <a:ext cx="4313359" cy="23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7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77;p37">
            <a:extLst>
              <a:ext uri="{FF2B5EF4-FFF2-40B4-BE49-F238E27FC236}">
                <a16:creationId xmlns:a16="http://schemas.microsoft.com/office/drawing/2014/main" id="{857060A4-A48D-44F1-BD54-84788E7740AB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4" name="Google Shape;378;p37">
              <a:extLst>
                <a:ext uri="{FF2B5EF4-FFF2-40B4-BE49-F238E27FC236}">
                  <a16:creationId xmlns:a16="http://schemas.microsoft.com/office/drawing/2014/main" id="{E8A8221C-2E40-449C-B03C-227D5B422243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9;p37">
              <a:extLst>
                <a:ext uri="{FF2B5EF4-FFF2-40B4-BE49-F238E27FC236}">
                  <a16:creationId xmlns:a16="http://schemas.microsoft.com/office/drawing/2014/main" id="{E8495270-E542-4B71-A4EC-3AA3439BC8FE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365C1369-1D64-45DF-A5A8-E454696B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colorTemperature colorTemp="2983"/>
                    </a14:imgEffect>
                    <a14:imgEffect>
                      <a14:saturation sat="107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05" y="494046"/>
            <a:ext cx="7387390" cy="41554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F551F4D-7B1D-4695-ABAD-3363A065D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05" y="494045"/>
            <a:ext cx="7387390" cy="41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0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E11DFC8-465D-2947-ABE4-708B9E54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943"/>
            <a:ext cx="7924800" cy="44896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D58158-10EF-4B25-96D3-6A4AE6C3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" b="-1"/>
          <a:stretch/>
        </p:blipFill>
        <p:spPr>
          <a:xfrm>
            <a:off x="649248" y="326942"/>
            <a:ext cx="8039089" cy="4489613"/>
          </a:xfrm>
          <a:prstGeom prst="rect">
            <a:avLst/>
          </a:prstGeom>
        </p:spPr>
      </p:pic>
      <p:grpSp>
        <p:nvGrpSpPr>
          <p:cNvPr id="6" name="Google Shape;377;p37">
            <a:extLst>
              <a:ext uri="{FF2B5EF4-FFF2-40B4-BE49-F238E27FC236}">
                <a16:creationId xmlns:a16="http://schemas.microsoft.com/office/drawing/2014/main" id="{F944D0A9-2DD2-4123-85E5-9969353CFDE6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7" name="Google Shape;378;p37">
              <a:extLst>
                <a:ext uri="{FF2B5EF4-FFF2-40B4-BE49-F238E27FC236}">
                  <a16:creationId xmlns:a16="http://schemas.microsoft.com/office/drawing/2014/main" id="{545E5A11-C5B8-4748-8E1C-4016AF52C4AD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;p37">
              <a:extLst>
                <a:ext uri="{FF2B5EF4-FFF2-40B4-BE49-F238E27FC236}">
                  <a16:creationId xmlns:a16="http://schemas.microsoft.com/office/drawing/2014/main" id="{FA2498BF-CD17-4CA9-9C58-DCF05C3905ED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428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E11DFC8-465D-2947-ABE4-708B9E54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943"/>
            <a:ext cx="7924800" cy="44896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D58158-10EF-4B25-96D3-6A4AE6C3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" b="-1"/>
          <a:stretch/>
        </p:blipFill>
        <p:spPr>
          <a:xfrm>
            <a:off x="649248" y="326942"/>
            <a:ext cx="8039089" cy="448961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EEAA3B-63F2-436B-B804-F37002BF9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4" y="326939"/>
            <a:ext cx="8039089" cy="4514103"/>
          </a:xfrm>
          <a:prstGeom prst="rect">
            <a:avLst/>
          </a:prstGeom>
        </p:spPr>
      </p:pic>
      <p:grpSp>
        <p:nvGrpSpPr>
          <p:cNvPr id="6" name="Google Shape;377;p37">
            <a:extLst>
              <a:ext uri="{FF2B5EF4-FFF2-40B4-BE49-F238E27FC236}">
                <a16:creationId xmlns:a16="http://schemas.microsoft.com/office/drawing/2014/main" id="{F944D0A9-2DD2-4123-85E5-9969353CFDE6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7" name="Google Shape;378;p37">
              <a:extLst>
                <a:ext uri="{FF2B5EF4-FFF2-40B4-BE49-F238E27FC236}">
                  <a16:creationId xmlns:a16="http://schemas.microsoft.com/office/drawing/2014/main" id="{545E5A11-C5B8-4748-8E1C-4016AF52C4AD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;p37">
              <a:extLst>
                <a:ext uri="{FF2B5EF4-FFF2-40B4-BE49-F238E27FC236}">
                  <a16:creationId xmlns:a16="http://schemas.microsoft.com/office/drawing/2014/main" id="{FA2498BF-CD17-4CA9-9C58-DCF05C3905ED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66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E11DFC8-465D-2947-ABE4-708B9E54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943"/>
            <a:ext cx="7924800" cy="44896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D58158-10EF-4B25-96D3-6A4AE6C3E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" b="-1"/>
          <a:stretch/>
        </p:blipFill>
        <p:spPr>
          <a:xfrm>
            <a:off x="649248" y="326942"/>
            <a:ext cx="8039089" cy="448961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EEAA3B-63F2-436B-B804-F37002BF9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94" y="326939"/>
            <a:ext cx="8039089" cy="451410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5095C73-29EC-4A7F-B793-614A14892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26939"/>
            <a:ext cx="8039089" cy="4519488"/>
          </a:xfrm>
          <a:prstGeom prst="rect">
            <a:avLst/>
          </a:prstGeom>
        </p:spPr>
      </p:pic>
      <p:grpSp>
        <p:nvGrpSpPr>
          <p:cNvPr id="6" name="Google Shape;377;p37">
            <a:extLst>
              <a:ext uri="{FF2B5EF4-FFF2-40B4-BE49-F238E27FC236}">
                <a16:creationId xmlns:a16="http://schemas.microsoft.com/office/drawing/2014/main" id="{F944D0A9-2DD2-4123-85E5-9969353CFDE6}"/>
              </a:ext>
            </a:extLst>
          </p:cNvPr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7" name="Google Shape;378;p37">
              <a:extLst>
                <a:ext uri="{FF2B5EF4-FFF2-40B4-BE49-F238E27FC236}">
                  <a16:creationId xmlns:a16="http://schemas.microsoft.com/office/drawing/2014/main" id="{545E5A11-C5B8-4748-8E1C-4016AF52C4AD}"/>
                </a:ext>
              </a:extLst>
            </p:cNvPr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9;p37">
              <a:extLst>
                <a:ext uri="{FF2B5EF4-FFF2-40B4-BE49-F238E27FC236}">
                  <a16:creationId xmlns:a16="http://schemas.microsoft.com/office/drawing/2014/main" id="{FA2498BF-CD17-4CA9-9C58-DCF05C3905ED}"/>
                </a:ext>
              </a:extLst>
            </p:cNvPr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420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>
            <a:spLocks noGrp="1"/>
          </p:cNvSpPr>
          <p:nvPr>
            <p:ph type="subTitle" idx="1"/>
          </p:nvPr>
        </p:nvSpPr>
        <p:spPr>
          <a:xfrm>
            <a:off x="5055150" y="1058650"/>
            <a:ext cx="33666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e-mail: elena.buttolo@mail.polimi.it</a:t>
            </a:r>
          </a:p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Phone </a:t>
            </a:r>
            <a:r>
              <a:rPr lang="it-IT" dirty="0" err="1">
                <a:solidFill>
                  <a:srgbClr val="F0A84D"/>
                </a:solidFill>
                <a:latin typeface="Moderat Bold" panose="00000800000000000000" pitchFamily="50" charset="0"/>
              </a:rPr>
              <a:t>number</a:t>
            </a:r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: +39 347 576 0184</a:t>
            </a:r>
          </a:p>
        </p:txBody>
      </p:sp>
      <p:sp>
        <p:nvSpPr>
          <p:cNvPr id="512" name="Google Shape;512;p43"/>
          <p:cNvSpPr txBox="1">
            <a:spLocks noGrp="1"/>
          </p:cNvSpPr>
          <p:nvPr>
            <p:ph type="title"/>
          </p:nvPr>
        </p:nvSpPr>
        <p:spPr>
          <a:xfrm>
            <a:off x="416400" y="552975"/>
            <a:ext cx="29922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Moderat Bold" panose="00000800000000000000" pitchFamily="50" charset="0"/>
              </a:rPr>
              <a:t>9team</a:t>
            </a:r>
            <a:endParaRPr sz="6000" dirty="0">
              <a:latin typeface="Moderat Bold" panose="00000800000000000000" pitchFamily="50" charset="0"/>
            </a:endParaRPr>
          </a:p>
        </p:txBody>
      </p:sp>
      <p:sp>
        <p:nvSpPr>
          <p:cNvPr id="523" name="Google Shape;523;p4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Moderat Bold" panose="00000800000000000000" pitchFamily="50" charset="0"/>
              </a:rPr>
              <a:t>Elena </a:t>
            </a:r>
            <a:r>
              <a:rPr lang="en" sz="1800" dirty="0" err="1">
                <a:solidFill>
                  <a:schemeClr val="bg1"/>
                </a:solidFill>
                <a:latin typeface="Moderat Bold" panose="00000800000000000000" pitchFamily="50" charset="0"/>
              </a:rPr>
              <a:t>Buttolo</a:t>
            </a:r>
            <a:endParaRPr sz="1800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3"/>
          </p:nvPr>
        </p:nvSpPr>
        <p:spPr>
          <a:xfrm>
            <a:off x="5047575" y="2050279"/>
            <a:ext cx="307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err="1">
                <a:solidFill>
                  <a:schemeClr val="bg1"/>
                </a:solidFill>
                <a:latin typeface="Moderat Bold" panose="00000800000000000000" pitchFamily="50" charset="0"/>
              </a:rPr>
              <a:t>Mathyas</a:t>
            </a:r>
            <a:r>
              <a:rPr lang="en" sz="1800" dirty="0">
                <a:solidFill>
                  <a:schemeClr val="bg1"/>
                </a:solidFill>
                <a:latin typeface="Moderat Bold" panose="00000800000000000000" pitchFamily="50" charset="0"/>
              </a:rPr>
              <a:t> </a:t>
            </a:r>
            <a:r>
              <a:rPr lang="en" sz="1800" dirty="0" err="1">
                <a:solidFill>
                  <a:schemeClr val="bg1"/>
                </a:solidFill>
                <a:latin typeface="Moderat Bold" panose="00000800000000000000" pitchFamily="50" charset="0"/>
              </a:rPr>
              <a:t>Giudici</a:t>
            </a:r>
            <a:endParaRPr sz="1800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sp>
        <p:nvSpPr>
          <p:cNvPr id="511" name="Google Shape;511;p4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Moderat Bold" panose="00000800000000000000" pitchFamily="50" charset="0"/>
              </a:rPr>
              <a:t>Davide </a:t>
            </a:r>
            <a:r>
              <a:rPr lang="en" sz="1800" dirty="0" err="1">
                <a:solidFill>
                  <a:schemeClr val="bg1"/>
                </a:solidFill>
                <a:latin typeface="Moderat Bold" panose="00000800000000000000" pitchFamily="50" charset="0"/>
              </a:rPr>
              <a:t>Salaorni</a:t>
            </a:r>
            <a:endParaRPr sz="1800" dirty="0">
              <a:solidFill>
                <a:schemeClr val="bg1"/>
              </a:solidFill>
              <a:latin typeface="Moderat Bold" panose="00000800000000000000" pitchFamily="50" charset="0"/>
            </a:endParaRPr>
          </a:p>
        </p:txBody>
      </p:sp>
      <p:sp>
        <p:nvSpPr>
          <p:cNvPr id="524" name="Google Shape;524;p43"/>
          <p:cNvSpPr txBox="1">
            <a:spLocks noGrp="1"/>
          </p:cNvSpPr>
          <p:nvPr>
            <p:ph type="subTitle" idx="5"/>
          </p:nvPr>
        </p:nvSpPr>
        <p:spPr>
          <a:xfrm>
            <a:off x="5055150" y="2469544"/>
            <a:ext cx="3366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e-mail: </a:t>
            </a:r>
            <a:r>
              <a:rPr lang="it-IT" dirty="0" err="1">
                <a:solidFill>
                  <a:srgbClr val="F0A84D"/>
                </a:solidFill>
                <a:latin typeface="Moderat Bold" panose="00000800000000000000" pitchFamily="50" charset="0"/>
              </a:rPr>
              <a:t>mathyas.giudici@mail.polimi.it</a:t>
            </a:r>
            <a:endParaRPr lang="it-IT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Phone </a:t>
            </a:r>
            <a:r>
              <a:rPr lang="it-IT" dirty="0" err="1">
                <a:solidFill>
                  <a:srgbClr val="F0A84D"/>
                </a:solidFill>
                <a:latin typeface="Moderat Bold" panose="00000800000000000000" pitchFamily="50" charset="0"/>
              </a:rPr>
              <a:t>number</a:t>
            </a:r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: +39 340 286 8540</a:t>
            </a:r>
          </a:p>
        </p:txBody>
      </p:sp>
      <p:sp>
        <p:nvSpPr>
          <p:cNvPr id="510" name="Google Shape;510;p43"/>
          <p:cNvSpPr txBox="1">
            <a:spLocks noGrp="1"/>
          </p:cNvSpPr>
          <p:nvPr>
            <p:ph type="subTitle" idx="6"/>
          </p:nvPr>
        </p:nvSpPr>
        <p:spPr>
          <a:xfrm>
            <a:off x="5055150" y="3895900"/>
            <a:ext cx="3366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e-mail: </a:t>
            </a:r>
            <a:r>
              <a:rPr lang="it-IT" dirty="0" err="1">
                <a:solidFill>
                  <a:srgbClr val="F0A84D"/>
                </a:solidFill>
                <a:latin typeface="Moderat Bold" panose="00000800000000000000" pitchFamily="50" charset="0"/>
              </a:rPr>
              <a:t>davide.salaorni@mail.polimi.it</a:t>
            </a:r>
            <a:endParaRPr lang="it-IT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Phone </a:t>
            </a:r>
            <a:r>
              <a:rPr lang="it-IT" dirty="0" err="1">
                <a:solidFill>
                  <a:srgbClr val="F0A84D"/>
                </a:solidFill>
                <a:latin typeface="Moderat Bold" panose="00000800000000000000" pitchFamily="50" charset="0"/>
              </a:rPr>
              <a:t>number</a:t>
            </a:r>
            <a:r>
              <a:rPr lang="it-IT" dirty="0">
                <a:solidFill>
                  <a:srgbClr val="F0A84D"/>
                </a:solidFill>
                <a:latin typeface="Moderat Bold" panose="00000800000000000000" pitchFamily="50" charset="0"/>
              </a:rPr>
              <a:t>: +39 340 364 5668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52D347F-F382-4042-AD5B-A2979EE94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colorTemperature colorTemp="7000"/>
                    </a14:imgEffect>
                  </a14:imgLayer>
                </a14:imgProps>
              </a:ext>
            </a:extLst>
          </a:blip>
          <a:srcRect l="10345" t="26182" r="3392" b="18801"/>
          <a:stretch/>
        </p:blipFill>
        <p:spPr>
          <a:xfrm>
            <a:off x="3879495" y="822580"/>
            <a:ext cx="1068950" cy="1066599"/>
          </a:xfrm>
          <a:prstGeom prst="ellipse">
            <a:avLst/>
          </a:prstGeom>
          <a:blipFill dpi="0" rotWithShape="1">
            <a:blip r:embed="rId5">
              <a:alphaModFix amt="61000"/>
            </a:blip>
            <a:srcRect/>
            <a:tile tx="0" ty="0" sx="100000" sy="100000" flip="none" algn="tl"/>
          </a:blipFill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2BB2103-0303-4F45-8ECB-283BA11CC9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000"/>
                    </a14:imgEffect>
                    <a14:imgEffect>
                      <a14:colorTemperature colorTemp="7000"/>
                    </a14:imgEffect>
                  </a14:imgLayer>
                </a14:imgProps>
              </a:ext>
            </a:extLst>
          </a:blip>
          <a:srcRect t="12678" b="16161"/>
          <a:stretch/>
        </p:blipFill>
        <p:spPr>
          <a:xfrm>
            <a:off x="3879495" y="2218345"/>
            <a:ext cx="1068950" cy="1097758"/>
          </a:xfrm>
          <a:prstGeom prst="ellipse">
            <a:avLst/>
          </a:prstGeom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8905E0B-E4D1-7444-A656-11172D485F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6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6000"/>
                    </a14:imgEffect>
                    <a14:imgEffect>
                      <a14:colorTemperature colorTemp="8900"/>
                    </a14:imgEffect>
                  </a14:imgLayer>
                </a14:imgProps>
              </a:ext>
            </a:extLst>
          </a:blip>
          <a:srcRect t="7852" b="20988"/>
          <a:stretch/>
        </p:blipFill>
        <p:spPr>
          <a:xfrm>
            <a:off x="3870515" y="3635479"/>
            <a:ext cx="1086910" cy="1116202"/>
          </a:xfrm>
          <a:prstGeom prst="ellipse">
            <a:avLst/>
          </a:prstGeom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08548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>
            <a:spLocks noGrp="1"/>
          </p:cNvSpPr>
          <p:nvPr>
            <p:ph type="title"/>
          </p:nvPr>
        </p:nvSpPr>
        <p:spPr>
          <a:xfrm>
            <a:off x="1704696" y="1945771"/>
            <a:ext cx="1970917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it-IT" sz="2000" dirty="0">
                <a:solidFill>
                  <a:srgbClr val="F0A84D"/>
                </a:solidFill>
                <a:latin typeface="Moderat Bold" panose="00000800000000000000" pitchFamily="50" charset="0"/>
              </a:rPr>
              <a:t>Engagement</a:t>
            </a:r>
          </a:p>
        </p:txBody>
      </p:sp>
      <p:sp>
        <p:nvSpPr>
          <p:cNvPr id="727" name="Google Shape;727;p51"/>
          <p:cNvSpPr txBox="1">
            <a:spLocks noGrp="1"/>
          </p:cNvSpPr>
          <p:nvPr>
            <p:ph type="title" idx="2"/>
          </p:nvPr>
        </p:nvSpPr>
        <p:spPr>
          <a:xfrm>
            <a:off x="721200" y="594300"/>
            <a:ext cx="385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derat Bold" panose="00000800000000000000" pitchFamily="50" charset="0"/>
              </a:rPr>
              <a:t>Value Proposition</a:t>
            </a:r>
            <a:endParaRPr sz="2800" dirty="0">
              <a:latin typeface="Moderat Bold" panose="00000800000000000000" pitchFamily="50" charset="0"/>
            </a:endParaRPr>
          </a:p>
        </p:txBody>
      </p:sp>
      <p:sp>
        <p:nvSpPr>
          <p:cNvPr id="148" name="Google Shape;728;p51">
            <a:extLst>
              <a:ext uri="{FF2B5EF4-FFF2-40B4-BE49-F238E27FC236}">
                <a16:creationId xmlns:a16="http://schemas.microsoft.com/office/drawing/2014/main" id="{DD6ADF8E-825E-D242-A63F-FCE0644FD16D}"/>
              </a:ext>
            </a:extLst>
          </p:cNvPr>
          <p:cNvSpPr txBox="1">
            <a:spLocks/>
          </p:cNvSpPr>
          <p:nvPr/>
        </p:nvSpPr>
        <p:spPr>
          <a:xfrm>
            <a:off x="1704694" y="3654891"/>
            <a:ext cx="2193537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Customization</a:t>
            </a:r>
            <a:endParaRPr lang="it-IT" sz="20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158" name="Google Shape;728;p51">
            <a:extLst>
              <a:ext uri="{FF2B5EF4-FFF2-40B4-BE49-F238E27FC236}">
                <a16:creationId xmlns:a16="http://schemas.microsoft.com/office/drawing/2014/main" id="{ECF2DA6F-E463-5A4E-8B61-2BCAABF45067}"/>
              </a:ext>
            </a:extLst>
          </p:cNvPr>
          <p:cNvSpPr txBox="1">
            <a:spLocks/>
          </p:cNvSpPr>
          <p:nvPr/>
        </p:nvSpPr>
        <p:spPr>
          <a:xfrm>
            <a:off x="5857391" y="3450545"/>
            <a:ext cx="2173205" cy="88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Embodied</a:t>
            </a:r>
            <a:r>
              <a:rPr lang="it-IT" sz="2000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  <a:r>
              <a:rPr lang="it-IT" sz="20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interactions</a:t>
            </a:r>
            <a:endParaRPr lang="it-IT" sz="20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168" name="Google Shape;728;p51">
            <a:extLst>
              <a:ext uri="{FF2B5EF4-FFF2-40B4-BE49-F238E27FC236}">
                <a16:creationId xmlns:a16="http://schemas.microsoft.com/office/drawing/2014/main" id="{FF96019E-BCA0-8341-8905-36DA0D28982A}"/>
              </a:ext>
            </a:extLst>
          </p:cNvPr>
          <p:cNvSpPr txBox="1">
            <a:spLocks/>
          </p:cNvSpPr>
          <p:nvPr/>
        </p:nvSpPr>
        <p:spPr>
          <a:xfrm>
            <a:off x="5842433" y="1782488"/>
            <a:ext cx="1803000" cy="81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Grounded</a:t>
            </a:r>
            <a:r>
              <a:rPr lang="it-IT" sz="2000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  <a:r>
              <a:rPr lang="it-IT" sz="20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Literature</a:t>
            </a:r>
            <a:endParaRPr lang="it-IT" sz="20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grpSp>
        <p:nvGrpSpPr>
          <p:cNvPr id="188" name="Google Shape;854;p53">
            <a:extLst>
              <a:ext uri="{FF2B5EF4-FFF2-40B4-BE49-F238E27FC236}">
                <a16:creationId xmlns:a16="http://schemas.microsoft.com/office/drawing/2014/main" id="{6F1FBBF6-4905-044B-A8EA-EB51A5F1F2CC}"/>
              </a:ext>
            </a:extLst>
          </p:cNvPr>
          <p:cNvGrpSpPr/>
          <p:nvPr/>
        </p:nvGrpSpPr>
        <p:grpSpPr>
          <a:xfrm>
            <a:off x="721200" y="1782487"/>
            <a:ext cx="823711" cy="818574"/>
            <a:chOff x="4566675" y="507600"/>
            <a:chExt cx="472875" cy="472900"/>
          </a:xfrm>
        </p:grpSpPr>
        <p:sp>
          <p:nvSpPr>
            <p:cNvPr id="189" name="Google Shape;855;p53">
              <a:extLst>
                <a:ext uri="{FF2B5EF4-FFF2-40B4-BE49-F238E27FC236}">
                  <a16:creationId xmlns:a16="http://schemas.microsoft.com/office/drawing/2014/main" id="{DC475939-B8F3-0D48-8B0A-B0F0502A638E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56;p53">
              <a:extLst>
                <a:ext uri="{FF2B5EF4-FFF2-40B4-BE49-F238E27FC236}">
                  <a16:creationId xmlns:a16="http://schemas.microsoft.com/office/drawing/2014/main" id="{5BC7B4E2-D46D-0C4E-A525-723B6F080D26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57;p53">
              <a:extLst>
                <a:ext uri="{FF2B5EF4-FFF2-40B4-BE49-F238E27FC236}">
                  <a16:creationId xmlns:a16="http://schemas.microsoft.com/office/drawing/2014/main" id="{3305B8B2-D939-D649-8263-584240ADC96F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58;p53">
              <a:extLst>
                <a:ext uri="{FF2B5EF4-FFF2-40B4-BE49-F238E27FC236}">
                  <a16:creationId xmlns:a16="http://schemas.microsoft.com/office/drawing/2014/main" id="{69D605A8-E55D-7C49-BC4C-E441A95ECC06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854;p53">
            <a:extLst>
              <a:ext uri="{FF2B5EF4-FFF2-40B4-BE49-F238E27FC236}">
                <a16:creationId xmlns:a16="http://schemas.microsoft.com/office/drawing/2014/main" id="{F57EDD50-8BE8-D046-9E7B-290046B3A412}"/>
              </a:ext>
            </a:extLst>
          </p:cNvPr>
          <p:cNvGrpSpPr/>
          <p:nvPr/>
        </p:nvGrpSpPr>
        <p:grpSpPr>
          <a:xfrm>
            <a:off x="736158" y="3482963"/>
            <a:ext cx="823711" cy="818574"/>
            <a:chOff x="4566675" y="507600"/>
            <a:chExt cx="472875" cy="472900"/>
          </a:xfrm>
        </p:grpSpPr>
        <p:sp>
          <p:nvSpPr>
            <p:cNvPr id="199" name="Google Shape;855;p53">
              <a:extLst>
                <a:ext uri="{FF2B5EF4-FFF2-40B4-BE49-F238E27FC236}">
                  <a16:creationId xmlns:a16="http://schemas.microsoft.com/office/drawing/2014/main" id="{BADD457E-B1B2-A34F-B11F-9F4C2F55D538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56;p53">
              <a:extLst>
                <a:ext uri="{FF2B5EF4-FFF2-40B4-BE49-F238E27FC236}">
                  <a16:creationId xmlns:a16="http://schemas.microsoft.com/office/drawing/2014/main" id="{5737CB81-0F2F-EB40-99F4-DDB3FB7FC7F1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57;p53">
              <a:extLst>
                <a:ext uri="{FF2B5EF4-FFF2-40B4-BE49-F238E27FC236}">
                  <a16:creationId xmlns:a16="http://schemas.microsoft.com/office/drawing/2014/main" id="{486FD7EF-2494-F642-A309-C4F3F62DDED2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58;p53">
              <a:extLst>
                <a:ext uri="{FF2B5EF4-FFF2-40B4-BE49-F238E27FC236}">
                  <a16:creationId xmlns:a16="http://schemas.microsoft.com/office/drawing/2014/main" id="{593E1519-FF3B-0241-9439-3A4D3C25B821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854;p53">
            <a:extLst>
              <a:ext uri="{FF2B5EF4-FFF2-40B4-BE49-F238E27FC236}">
                <a16:creationId xmlns:a16="http://schemas.microsoft.com/office/drawing/2014/main" id="{F0B69433-C9DB-284F-92E7-AA979FA2F41A}"/>
              </a:ext>
            </a:extLst>
          </p:cNvPr>
          <p:cNvGrpSpPr/>
          <p:nvPr/>
        </p:nvGrpSpPr>
        <p:grpSpPr>
          <a:xfrm>
            <a:off x="4942513" y="1782487"/>
            <a:ext cx="823711" cy="818574"/>
            <a:chOff x="4566675" y="507600"/>
            <a:chExt cx="472875" cy="472900"/>
          </a:xfrm>
        </p:grpSpPr>
        <p:sp>
          <p:nvSpPr>
            <p:cNvPr id="204" name="Google Shape;855;p53">
              <a:extLst>
                <a:ext uri="{FF2B5EF4-FFF2-40B4-BE49-F238E27FC236}">
                  <a16:creationId xmlns:a16="http://schemas.microsoft.com/office/drawing/2014/main" id="{581F7437-2A3C-184D-82E3-F93790D0B775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56;p53">
              <a:extLst>
                <a:ext uri="{FF2B5EF4-FFF2-40B4-BE49-F238E27FC236}">
                  <a16:creationId xmlns:a16="http://schemas.microsoft.com/office/drawing/2014/main" id="{1CE229B0-80F5-AC43-82C0-5452E93C3582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57;p53">
              <a:extLst>
                <a:ext uri="{FF2B5EF4-FFF2-40B4-BE49-F238E27FC236}">
                  <a16:creationId xmlns:a16="http://schemas.microsoft.com/office/drawing/2014/main" id="{C1764CF7-B222-2E49-939C-F984FD33EFAD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58;p53">
              <a:extLst>
                <a:ext uri="{FF2B5EF4-FFF2-40B4-BE49-F238E27FC236}">
                  <a16:creationId xmlns:a16="http://schemas.microsoft.com/office/drawing/2014/main" id="{9831C1EE-E15E-CB4B-A563-AAF9DD596CC6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854;p53">
            <a:extLst>
              <a:ext uri="{FF2B5EF4-FFF2-40B4-BE49-F238E27FC236}">
                <a16:creationId xmlns:a16="http://schemas.microsoft.com/office/drawing/2014/main" id="{ECA02894-E232-EF45-AC0E-75DD75E6BD9A}"/>
              </a:ext>
            </a:extLst>
          </p:cNvPr>
          <p:cNvGrpSpPr/>
          <p:nvPr/>
        </p:nvGrpSpPr>
        <p:grpSpPr>
          <a:xfrm>
            <a:off x="4957471" y="3482963"/>
            <a:ext cx="823711" cy="818574"/>
            <a:chOff x="4566675" y="507600"/>
            <a:chExt cx="472875" cy="472900"/>
          </a:xfrm>
        </p:grpSpPr>
        <p:sp>
          <p:nvSpPr>
            <p:cNvPr id="209" name="Google Shape;855;p53">
              <a:extLst>
                <a:ext uri="{FF2B5EF4-FFF2-40B4-BE49-F238E27FC236}">
                  <a16:creationId xmlns:a16="http://schemas.microsoft.com/office/drawing/2014/main" id="{01E9892E-0371-B64B-89DF-D57349787247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56;p53">
              <a:extLst>
                <a:ext uri="{FF2B5EF4-FFF2-40B4-BE49-F238E27FC236}">
                  <a16:creationId xmlns:a16="http://schemas.microsoft.com/office/drawing/2014/main" id="{3C2CA859-541F-D342-8A57-667C51372FB2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57;p53">
              <a:extLst>
                <a:ext uri="{FF2B5EF4-FFF2-40B4-BE49-F238E27FC236}">
                  <a16:creationId xmlns:a16="http://schemas.microsoft.com/office/drawing/2014/main" id="{E4E3B3F1-7A9E-794B-B6C1-D78FEB0F9274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8;p53">
              <a:extLst>
                <a:ext uri="{FF2B5EF4-FFF2-40B4-BE49-F238E27FC236}">
                  <a16:creationId xmlns:a16="http://schemas.microsoft.com/office/drawing/2014/main" id="{881F49D1-115D-B64A-9019-F3770A52D255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483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lt1"/>
              </a:buClr>
            </a:pPr>
            <a:r>
              <a:rPr lang="en" sz="2800" dirty="0">
                <a:solidFill>
                  <a:schemeClr val="lt1"/>
                </a:solidFill>
                <a:latin typeface="Moderat Bold" panose="00000800000000000000" pitchFamily="50" charset="0"/>
              </a:rPr>
              <a:t>Future Works</a:t>
            </a:r>
            <a:endParaRPr sz="2800" dirty="0">
              <a:solidFill>
                <a:schemeClr val="lt1"/>
              </a:solidFill>
              <a:latin typeface="Moderat Bold" panose="00000800000000000000" pitchFamily="50" charset="0"/>
            </a:endParaRPr>
          </a:p>
        </p:txBody>
      </p:sp>
      <p:cxnSp>
        <p:nvCxnSpPr>
          <p:cNvPr id="1068" name="Google Shape;1068;p59"/>
          <p:cNvCxnSpPr/>
          <p:nvPr/>
        </p:nvCxnSpPr>
        <p:spPr>
          <a:xfrm>
            <a:off x="1234188" y="2358506"/>
            <a:ext cx="0" cy="1688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71" name="Google Shape;1071;p59"/>
          <p:cNvCxnSpPr/>
          <p:nvPr/>
        </p:nvCxnSpPr>
        <p:spPr>
          <a:xfrm>
            <a:off x="4579267" y="2358506"/>
            <a:ext cx="0" cy="1688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73" name="Google Shape;1073;p59"/>
          <p:cNvCxnSpPr/>
          <p:nvPr/>
        </p:nvCxnSpPr>
        <p:spPr>
          <a:xfrm>
            <a:off x="7904811" y="2358506"/>
            <a:ext cx="0" cy="1688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78" name="Google Shape;1078;p59"/>
          <p:cNvSpPr/>
          <p:nvPr/>
        </p:nvSpPr>
        <p:spPr>
          <a:xfrm>
            <a:off x="964537" y="2742828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9"/>
          <p:cNvSpPr/>
          <p:nvPr/>
        </p:nvSpPr>
        <p:spPr>
          <a:xfrm>
            <a:off x="4314991" y="2742828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9"/>
          <p:cNvSpPr/>
          <p:nvPr/>
        </p:nvSpPr>
        <p:spPr>
          <a:xfrm>
            <a:off x="7640158" y="2742828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" name="Google Shape;1086;p59"/>
          <p:cNvGrpSpPr/>
          <p:nvPr/>
        </p:nvGrpSpPr>
        <p:grpSpPr>
          <a:xfrm>
            <a:off x="562752" y="3942232"/>
            <a:ext cx="1342860" cy="606968"/>
            <a:chOff x="238125" y="1225750"/>
            <a:chExt cx="7116375" cy="3216575"/>
          </a:xfrm>
        </p:grpSpPr>
        <p:sp>
          <p:nvSpPr>
            <p:cNvPr id="1087" name="Google Shape;1087;p59"/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59"/>
          <p:cNvGrpSpPr/>
          <p:nvPr/>
        </p:nvGrpSpPr>
        <p:grpSpPr>
          <a:xfrm>
            <a:off x="3907827" y="3942232"/>
            <a:ext cx="1342860" cy="606968"/>
            <a:chOff x="238125" y="1225750"/>
            <a:chExt cx="7116375" cy="3216575"/>
          </a:xfrm>
        </p:grpSpPr>
        <p:sp>
          <p:nvSpPr>
            <p:cNvPr id="1091" name="Google Shape;1091;p59"/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9"/>
          <p:cNvGrpSpPr/>
          <p:nvPr/>
        </p:nvGrpSpPr>
        <p:grpSpPr>
          <a:xfrm>
            <a:off x="7233399" y="3942232"/>
            <a:ext cx="1342860" cy="606968"/>
            <a:chOff x="238125" y="1225750"/>
            <a:chExt cx="7116375" cy="3216575"/>
          </a:xfrm>
        </p:grpSpPr>
        <p:sp>
          <p:nvSpPr>
            <p:cNvPr id="1099" name="Google Shape;1099;p59"/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728;p51">
            <a:extLst>
              <a:ext uri="{FF2B5EF4-FFF2-40B4-BE49-F238E27FC236}">
                <a16:creationId xmlns:a16="http://schemas.microsoft.com/office/drawing/2014/main" id="{7BF7F41D-B700-F44A-98CB-E7379BF56A67}"/>
              </a:ext>
            </a:extLst>
          </p:cNvPr>
          <p:cNvSpPr txBox="1">
            <a:spLocks/>
          </p:cNvSpPr>
          <p:nvPr/>
        </p:nvSpPr>
        <p:spPr>
          <a:xfrm>
            <a:off x="3510337" y="1359935"/>
            <a:ext cx="2123326" cy="85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New game mode for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InstruMaps</a:t>
            </a:r>
            <a:endParaRPr lang="it-IT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37" name="Google Shape;728;p51">
            <a:extLst>
              <a:ext uri="{FF2B5EF4-FFF2-40B4-BE49-F238E27FC236}">
                <a16:creationId xmlns:a16="http://schemas.microsoft.com/office/drawing/2014/main" id="{E6FF293F-D925-C841-9647-886E1E1B2263}"/>
              </a:ext>
            </a:extLst>
          </p:cNvPr>
          <p:cNvSpPr txBox="1">
            <a:spLocks/>
          </p:cNvSpPr>
          <p:nvPr/>
        </p:nvSpPr>
        <p:spPr>
          <a:xfrm>
            <a:off x="172520" y="1343506"/>
            <a:ext cx="2123324" cy="85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Caregiver’s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tablet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interface</a:t>
            </a:r>
            <a:endParaRPr lang="it-IT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38" name="Google Shape;728;p51">
            <a:extLst>
              <a:ext uri="{FF2B5EF4-FFF2-40B4-BE49-F238E27FC236}">
                <a16:creationId xmlns:a16="http://schemas.microsoft.com/office/drawing/2014/main" id="{66A9BFFD-2B37-244F-8681-21BE04AEED7C}"/>
              </a:ext>
            </a:extLst>
          </p:cNvPr>
          <p:cNvSpPr txBox="1">
            <a:spLocks/>
          </p:cNvSpPr>
          <p:nvPr/>
        </p:nvSpPr>
        <p:spPr>
          <a:xfrm>
            <a:off x="6786467" y="1388030"/>
            <a:ext cx="2123326" cy="85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More control flow for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each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activity</a:t>
            </a:r>
            <a:endParaRPr lang="it-IT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11;p35">
            <a:extLst>
              <a:ext uri="{FF2B5EF4-FFF2-40B4-BE49-F238E27FC236}">
                <a16:creationId xmlns:a16="http://schemas.microsoft.com/office/drawing/2014/main" id="{22A48E4D-CDAF-43EC-A1FC-2B93B4486FF7}"/>
              </a:ext>
            </a:extLst>
          </p:cNvPr>
          <p:cNvSpPr/>
          <p:nvPr/>
        </p:nvSpPr>
        <p:spPr>
          <a:xfrm>
            <a:off x="2154260" y="-445635"/>
            <a:ext cx="4697460" cy="4697428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56122B"/>
              </a:gs>
              <a:gs pos="100000">
                <a:srgbClr val="7030A0">
                  <a:alpha val="1400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60"/>
          <p:cNvGrpSpPr/>
          <p:nvPr/>
        </p:nvGrpSpPr>
        <p:grpSpPr>
          <a:xfrm>
            <a:off x="43" y="4163561"/>
            <a:ext cx="9141777" cy="980112"/>
            <a:chOff x="1295125" y="4419400"/>
            <a:chExt cx="5021575" cy="538375"/>
          </a:xfrm>
        </p:grpSpPr>
        <p:sp>
          <p:nvSpPr>
            <p:cNvPr id="1115" name="Google Shape;1115;p60"/>
            <p:cNvSpPr/>
            <p:nvPr/>
          </p:nvSpPr>
          <p:spPr>
            <a:xfrm>
              <a:off x="2729400" y="4584500"/>
              <a:ext cx="2153025" cy="165525"/>
            </a:xfrm>
            <a:custGeom>
              <a:avLst/>
              <a:gdLst/>
              <a:ahLst/>
              <a:cxnLst/>
              <a:rect l="l" t="t" r="r" b="b"/>
              <a:pathLst>
                <a:path w="86121" h="6621" extrusionOk="0">
                  <a:moveTo>
                    <a:pt x="1" y="0"/>
                  </a:moveTo>
                  <a:lnTo>
                    <a:pt x="86121" y="0"/>
                  </a:lnTo>
                  <a:lnTo>
                    <a:pt x="86121" y="6620"/>
                  </a:lnTo>
                  <a:lnTo>
                    <a:pt x="1" y="6620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893250" y="4419400"/>
              <a:ext cx="1825350" cy="165750"/>
            </a:xfrm>
            <a:custGeom>
              <a:avLst/>
              <a:gdLst/>
              <a:ahLst/>
              <a:cxnLst/>
              <a:rect l="l" t="t" r="r" b="b"/>
              <a:pathLst>
                <a:path w="73014" h="6630" extrusionOk="0">
                  <a:moveTo>
                    <a:pt x="0" y="1"/>
                  </a:moveTo>
                  <a:lnTo>
                    <a:pt x="73014" y="1"/>
                  </a:lnTo>
                  <a:lnTo>
                    <a:pt x="73014" y="6629"/>
                  </a:lnTo>
                  <a:lnTo>
                    <a:pt x="0" y="6629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1295125" y="4750000"/>
              <a:ext cx="5021575" cy="207775"/>
            </a:xfrm>
            <a:custGeom>
              <a:avLst/>
              <a:gdLst/>
              <a:ahLst/>
              <a:cxnLst/>
              <a:rect l="l" t="t" r="r" b="b"/>
              <a:pathLst>
                <a:path w="200863" h="8311" extrusionOk="0">
                  <a:moveTo>
                    <a:pt x="1" y="0"/>
                  </a:moveTo>
                  <a:lnTo>
                    <a:pt x="200863" y="0"/>
                  </a:lnTo>
                  <a:lnTo>
                    <a:pt x="200863" y="8311"/>
                  </a:lnTo>
                  <a:lnTo>
                    <a:pt x="1" y="8311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3322800" y="4584500"/>
              <a:ext cx="966250" cy="165525"/>
            </a:xfrm>
            <a:custGeom>
              <a:avLst/>
              <a:gdLst/>
              <a:ahLst/>
              <a:cxnLst/>
              <a:rect l="l" t="t" r="r" b="b"/>
              <a:pathLst>
                <a:path w="38650" h="6621" extrusionOk="0">
                  <a:moveTo>
                    <a:pt x="0" y="0"/>
                  </a:moveTo>
                  <a:lnTo>
                    <a:pt x="0" y="6620"/>
                  </a:lnTo>
                  <a:lnTo>
                    <a:pt x="38649" y="6620"/>
                  </a:lnTo>
                  <a:lnTo>
                    <a:pt x="38649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3376775" y="4419400"/>
              <a:ext cx="858300" cy="165750"/>
            </a:xfrm>
            <a:custGeom>
              <a:avLst/>
              <a:gdLst/>
              <a:ahLst/>
              <a:cxnLst/>
              <a:rect l="l" t="t" r="r" b="b"/>
              <a:pathLst>
                <a:path w="34332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34331" y="6629"/>
                  </a:lnTo>
                  <a:lnTo>
                    <a:pt x="34331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3112925" y="4750000"/>
              <a:ext cx="1385975" cy="207775"/>
            </a:xfrm>
            <a:custGeom>
              <a:avLst/>
              <a:gdLst/>
              <a:ahLst/>
              <a:cxnLst/>
              <a:rect l="l" t="t" r="r" b="b"/>
              <a:pathLst>
                <a:path w="55439" h="8311" extrusionOk="0">
                  <a:moveTo>
                    <a:pt x="8395" y="0"/>
                  </a:moveTo>
                  <a:lnTo>
                    <a:pt x="1" y="8311"/>
                  </a:lnTo>
                  <a:lnTo>
                    <a:pt x="55439" y="8311"/>
                  </a:lnTo>
                  <a:lnTo>
                    <a:pt x="4704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417185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1" y="0"/>
                  </a:moveTo>
                  <a:lnTo>
                    <a:pt x="1" y="7323"/>
                  </a:lnTo>
                  <a:lnTo>
                    <a:pt x="6629" y="14931"/>
                  </a:lnTo>
                  <a:lnTo>
                    <a:pt x="8027" y="14931"/>
                  </a:lnTo>
                  <a:lnTo>
                    <a:pt x="1047" y="692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323930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6981" y="0"/>
                  </a:moveTo>
                  <a:lnTo>
                    <a:pt x="6981" y="6921"/>
                  </a:lnTo>
                  <a:lnTo>
                    <a:pt x="1" y="14931"/>
                  </a:lnTo>
                  <a:lnTo>
                    <a:pt x="1399" y="14931"/>
                  </a:lnTo>
                  <a:lnTo>
                    <a:pt x="8027" y="7323"/>
                  </a:lnTo>
                  <a:lnTo>
                    <a:pt x="802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4119550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3466125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49CB0CF9-BF5B-4B99-9BA5-BA301D68A6C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874681" y="1515684"/>
            <a:ext cx="5392500" cy="2066059"/>
          </a:xfrm>
        </p:spPr>
        <p:txBody>
          <a:bodyPr/>
          <a:lstStyle/>
          <a:p>
            <a:r>
              <a:rPr lang="it-IT" sz="10000" b="1" dirty="0">
                <a:solidFill>
                  <a:schemeClr val="bg1"/>
                </a:solidFill>
                <a:latin typeface="Culinary Script" panose="00000500000000000000" pitchFamily="50" charset="0"/>
              </a:rPr>
              <a:t>Grazie!</a:t>
            </a:r>
          </a:p>
        </p:txBody>
      </p:sp>
      <p:grpSp>
        <p:nvGrpSpPr>
          <p:cNvPr id="27" name="Google Shape;314;p35">
            <a:extLst>
              <a:ext uri="{FF2B5EF4-FFF2-40B4-BE49-F238E27FC236}">
                <a16:creationId xmlns:a16="http://schemas.microsoft.com/office/drawing/2014/main" id="{D9B52E63-46DD-4CB2-8995-E4D9ECD20C4A}"/>
              </a:ext>
            </a:extLst>
          </p:cNvPr>
          <p:cNvGrpSpPr/>
          <p:nvPr/>
        </p:nvGrpSpPr>
        <p:grpSpPr>
          <a:xfrm>
            <a:off x="2421243" y="418540"/>
            <a:ext cx="4163493" cy="3734253"/>
            <a:chOff x="739244" y="740871"/>
            <a:chExt cx="4163493" cy="3734253"/>
          </a:xfrm>
        </p:grpSpPr>
        <p:sp>
          <p:nvSpPr>
            <p:cNvPr id="30" name="Google Shape;317;p35">
              <a:extLst>
                <a:ext uri="{FF2B5EF4-FFF2-40B4-BE49-F238E27FC236}">
                  <a16:creationId xmlns:a16="http://schemas.microsoft.com/office/drawing/2014/main" id="{476FB925-A1FA-4721-990A-7BFD67469813}"/>
                </a:ext>
              </a:extLst>
            </p:cNvPr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15;p35">
              <a:extLst>
                <a:ext uri="{FF2B5EF4-FFF2-40B4-BE49-F238E27FC236}">
                  <a16:creationId xmlns:a16="http://schemas.microsoft.com/office/drawing/2014/main" id="{490119C7-3B59-4915-A16C-5D8DCA24B1C6}"/>
                </a:ext>
              </a:extLst>
            </p:cNvPr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16;p35">
              <a:extLst>
                <a:ext uri="{FF2B5EF4-FFF2-40B4-BE49-F238E27FC236}">
                  <a16:creationId xmlns:a16="http://schemas.microsoft.com/office/drawing/2014/main" id="{7D008DA1-F3B4-46FC-A5B3-3D57D0BB88F3}"/>
                </a:ext>
              </a:extLst>
            </p:cNvPr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9254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7"/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378" name="Google Shape;378;p37"/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7"/>
          <p:cNvSpPr/>
          <p:nvPr/>
        </p:nvSpPr>
        <p:spPr>
          <a:xfrm>
            <a:off x="4810875" y="1368043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830873" y="3060737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04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3"/>
          </p:nvPr>
        </p:nvSpPr>
        <p:spPr>
          <a:xfrm>
            <a:off x="4810876" y="1320343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02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03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9"/>
          </p:nvPr>
        </p:nvSpPr>
        <p:spPr>
          <a:xfrm>
            <a:off x="721200" y="594300"/>
            <a:ext cx="37521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derat Bold" panose="00000800000000000000" pitchFamily="50" charset="0"/>
              </a:rPr>
              <a:t>Stakeholders</a:t>
            </a:r>
            <a:endParaRPr sz="3200" dirty="0">
              <a:latin typeface="Moderat Bold" panose="00000800000000000000" pitchFamily="50" charset="0"/>
            </a:endParaRPr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13"/>
          </p:nvPr>
        </p:nvSpPr>
        <p:spPr>
          <a:xfrm>
            <a:off x="721350" y="1302100"/>
            <a:ext cx="10917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01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4"/>
          </p:nvPr>
        </p:nvSpPr>
        <p:spPr>
          <a:xfrm>
            <a:off x="1823048" y="1376238"/>
            <a:ext cx="2748952" cy="1104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People 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with 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a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nd without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NDD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(</a:t>
            </a:r>
            <a:r>
              <a:rPr lang="en" sz="1600" dirty="0">
                <a:solidFill>
                  <a:schemeClr val="bg1"/>
                </a:solidFill>
                <a:latin typeface="Moderat Bold" panose="00000800000000000000" pitchFamily="50" charset="0"/>
              </a:rPr>
              <a:t>Primary Users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)</a:t>
            </a:r>
          </a:p>
        </p:txBody>
      </p:sp>
      <p:sp>
        <p:nvSpPr>
          <p:cNvPr id="389" name="Google Shape;389;p37"/>
          <p:cNvSpPr/>
          <p:nvPr/>
        </p:nvSpPr>
        <p:spPr>
          <a:xfrm>
            <a:off x="746945" y="3071509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37"/>
          <p:cNvSpPr/>
          <p:nvPr/>
        </p:nvSpPr>
        <p:spPr>
          <a:xfrm>
            <a:off x="741347" y="1368043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96;p37">
            <a:extLst>
              <a:ext uri="{FF2B5EF4-FFF2-40B4-BE49-F238E27FC236}">
                <a16:creationId xmlns:a16="http://schemas.microsoft.com/office/drawing/2014/main" id="{6B16A443-3CE8-394C-9519-A26C467318A1}"/>
              </a:ext>
            </a:extLst>
          </p:cNvPr>
          <p:cNvSpPr txBox="1">
            <a:spLocks/>
          </p:cNvSpPr>
          <p:nvPr/>
        </p:nvSpPr>
        <p:spPr>
          <a:xfrm>
            <a:off x="1803052" y="3038614"/>
            <a:ext cx="2768948" cy="110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fontAlgn="base"/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Family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of people with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NDD whic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h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participate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to the activities</a:t>
            </a:r>
          </a:p>
        </p:txBody>
      </p:sp>
      <p:sp>
        <p:nvSpPr>
          <p:cNvPr id="42" name="Google Shape;396;p37">
            <a:extLst>
              <a:ext uri="{FF2B5EF4-FFF2-40B4-BE49-F238E27FC236}">
                <a16:creationId xmlns:a16="http://schemas.microsoft.com/office/drawing/2014/main" id="{5DB0C697-49E2-344D-A3BD-BC468E1F9239}"/>
              </a:ext>
            </a:extLst>
          </p:cNvPr>
          <p:cNvSpPr txBox="1">
            <a:spLocks/>
          </p:cNvSpPr>
          <p:nvPr/>
        </p:nvSpPr>
        <p:spPr>
          <a:xfrm>
            <a:off x="5902576" y="1368043"/>
            <a:ext cx="2798511" cy="110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fontAlgn="base"/>
            <a:r>
              <a:rPr lang="it-IT" sz="1600" u="sng" dirty="0" err="1">
                <a:solidFill>
                  <a:srgbClr val="F0A84D"/>
                </a:solidFill>
                <a:latin typeface="Moderat Bold" panose="00000800000000000000" pitchFamily="50" charset="0"/>
              </a:rPr>
              <a:t>Caregivers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like</a:t>
            </a:r>
          </a:p>
          <a:p>
            <a:pPr fontAlgn="base"/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therapists</a:t>
            </a:r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or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teachers</a:t>
            </a:r>
            <a:endParaRPr lang="en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(</a:t>
            </a:r>
            <a:r>
              <a:rPr lang="en" sz="1600" dirty="0">
                <a:solidFill>
                  <a:schemeClr val="bg1"/>
                </a:solidFill>
                <a:latin typeface="Moderat Bold" panose="00000800000000000000" pitchFamily="50" charset="0"/>
              </a:rPr>
              <a:t>Secodary Users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)</a:t>
            </a:r>
          </a:p>
        </p:txBody>
      </p:sp>
      <p:sp>
        <p:nvSpPr>
          <p:cNvPr id="43" name="Google Shape;396;p37">
            <a:extLst>
              <a:ext uri="{FF2B5EF4-FFF2-40B4-BE49-F238E27FC236}">
                <a16:creationId xmlns:a16="http://schemas.microsoft.com/office/drawing/2014/main" id="{DDB0221C-E030-1740-859F-80975D7DD2C6}"/>
              </a:ext>
            </a:extLst>
          </p:cNvPr>
          <p:cNvSpPr txBox="1">
            <a:spLocks/>
          </p:cNvSpPr>
          <p:nvPr/>
        </p:nvSpPr>
        <p:spPr>
          <a:xfrm>
            <a:off x="5932585" y="3060737"/>
            <a:ext cx="2768501" cy="110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fontAlgn="base"/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i3Lab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people</a:t>
            </a:r>
            <a:endParaRPr lang="it-IT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fontAlgn="base"/>
            <a:r>
              <a:rPr lang="it-IT" sz="1600" u="sng" dirty="0" err="1">
                <a:solidFill>
                  <a:srgbClr val="F0A84D"/>
                </a:solidFill>
                <a:latin typeface="Moderat Bold" panose="00000800000000000000" pitchFamily="50" charset="0"/>
              </a:rPr>
              <a:t>Researchers</a:t>
            </a:r>
            <a:r>
              <a:rPr lang="it-IT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</a:p>
          <a:p>
            <a:pPr fontAlgn="base"/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And </a:t>
            </a:r>
            <a:r>
              <a:rPr lang="it-IT" sz="1600" dirty="0" err="1">
                <a:solidFill>
                  <a:srgbClr val="F0A84D"/>
                </a:solidFill>
                <a:latin typeface="Moderat Bold" panose="00000800000000000000" pitchFamily="50" charset="0"/>
              </a:rPr>
              <a:t>specialists</a:t>
            </a:r>
            <a:endParaRPr lang="it-IT" sz="1600" dirty="0">
              <a:solidFill>
                <a:srgbClr val="F0A84D"/>
              </a:solidFill>
              <a:latin typeface="Moderat Bold" panose="00000800000000000000" pitchFamily="50" charset="0"/>
            </a:endParaRPr>
          </a:p>
          <a:p>
            <a:pPr fontAlgn="base"/>
            <a:endParaRPr lang="e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14;p35">
            <a:extLst>
              <a:ext uri="{FF2B5EF4-FFF2-40B4-BE49-F238E27FC236}">
                <a16:creationId xmlns:a16="http://schemas.microsoft.com/office/drawing/2014/main" id="{ED12E5CE-E8BD-488D-99DA-9178410EA483}"/>
              </a:ext>
            </a:extLst>
          </p:cNvPr>
          <p:cNvGrpSpPr/>
          <p:nvPr/>
        </p:nvGrpSpPr>
        <p:grpSpPr>
          <a:xfrm>
            <a:off x="649855" y="-682891"/>
            <a:ext cx="7844290" cy="6202279"/>
            <a:chOff x="739244" y="740871"/>
            <a:chExt cx="4163493" cy="3734253"/>
          </a:xfrm>
        </p:grpSpPr>
        <p:sp>
          <p:nvSpPr>
            <p:cNvPr id="7" name="Google Shape;315;p35">
              <a:extLst>
                <a:ext uri="{FF2B5EF4-FFF2-40B4-BE49-F238E27FC236}">
                  <a16:creationId xmlns:a16="http://schemas.microsoft.com/office/drawing/2014/main" id="{AC5E5BDE-15A1-46A1-B4EA-B76ECAFC0B56}"/>
                </a:ext>
              </a:extLst>
            </p:cNvPr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6;p35">
              <a:extLst>
                <a:ext uri="{FF2B5EF4-FFF2-40B4-BE49-F238E27FC236}">
                  <a16:creationId xmlns:a16="http://schemas.microsoft.com/office/drawing/2014/main" id="{CD6A2FC5-25FE-4A5D-99A0-BC2BF7A12FE2}"/>
                </a:ext>
              </a:extLst>
            </p:cNvPr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7;p35">
              <a:extLst>
                <a:ext uri="{FF2B5EF4-FFF2-40B4-BE49-F238E27FC236}">
                  <a16:creationId xmlns:a16="http://schemas.microsoft.com/office/drawing/2014/main" id="{57A49460-EBE6-4445-933A-211116707A69}"/>
                </a:ext>
              </a:extLst>
            </p:cNvPr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8"/>
          <p:cNvSpPr/>
          <p:nvPr/>
        </p:nvSpPr>
        <p:spPr>
          <a:xfrm>
            <a:off x="2121214" y="-166201"/>
            <a:ext cx="4901571" cy="4901571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38000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ctrTitle"/>
          </p:nvPr>
        </p:nvSpPr>
        <p:spPr>
          <a:xfrm>
            <a:off x="2895900" y="1334949"/>
            <a:ext cx="3352200" cy="10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Moderat Bold" panose="00000800000000000000" pitchFamily="50" charset="0"/>
              </a:rPr>
              <a:t>Context</a:t>
            </a:r>
            <a:endParaRPr sz="4400" dirty="0">
              <a:latin typeface="Moderat Bold" panose="00000800000000000000" pitchFamily="50" charset="0"/>
            </a:endParaRPr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1"/>
          </p:nvPr>
        </p:nvSpPr>
        <p:spPr>
          <a:xfrm>
            <a:off x="2895900" y="2569943"/>
            <a:ext cx="33522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dirty="0">
                <a:solidFill>
                  <a:srgbClr val="F0A84D"/>
                </a:solidFill>
                <a:latin typeface="Moderat Bold" panose="00000800000000000000" pitchFamily="50" charset="0"/>
              </a:rPr>
              <a:t>Multi-sensory interactive smart physical indoor space in schools and therapeutic </a:t>
            </a:r>
            <a:r>
              <a:rPr lang="en-GB" sz="1800" dirty="0">
                <a:solidFill>
                  <a:srgbClr val="F0A84D"/>
                </a:solidFill>
                <a:latin typeface="Moderat Bold" panose="00000800000000000000" pitchFamily="50" charset="0"/>
              </a:rPr>
              <a:t>centres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 txBox="1">
            <a:spLocks noGrp="1"/>
          </p:cNvSpPr>
          <p:nvPr>
            <p:ph type="title"/>
          </p:nvPr>
        </p:nvSpPr>
        <p:spPr>
          <a:xfrm>
            <a:off x="312821" y="262731"/>
            <a:ext cx="3561058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derat Bold" panose="00000800000000000000" pitchFamily="50" charset="0"/>
              </a:rPr>
              <a:t>Goals</a:t>
            </a:r>
            <a:r>
              <a:rPr lang="en-US" dirty="0">
                <a:latin typeface="Moderat Bold" panose="00000800000000000000" pitchFamily="50" charset="0"/>
              </a:rPr>
              <a:t> </a:t>
            </a:r>
            <a:br>
              <a:rPr lang="en-US" dirty="0">
                <a:latin typeface="Moderat Bold" panose="00000800000000000000" pitchFamily="50" charset="0"/>
              </a:rPr>
            </a:br>
            <a:r>
              <a:rPr lang="en-US" dirty="0">
                <a:latin typeface="Moderat Bold" panose="00000800000000000000" pitchFamily="50" charset="0"/>
              </a:rPr>
              <a:t>for the </a:t>
            </a:r>
            <a:r>
              <a:rPr lang="en-US" u="sng" dirty="0">
                <a:latin typeface="Moderat Bold" panose="00000800000000000000" pitchFamily="50" charset="0"/>
              </a:rPr>
              <a:t>primary</a:t>
            </a:r>
            <a:r>
              <a:rPr lang="en-US" dirty="0">
                <a:latin typeface="Moderat Bold" panose="00000800000000000000" pitchFamily="50" charset="0"/>
              </a:rPr>
              <a:t> users</a:t>
            </a:r>
          </a:p>
        </p:txBody>
      </p:sp>
      <p:grpSp>
        <p:nvGrpSpPr>
          <p:cNvPr id="513" name="Google Shape;513;p43"/>
          <p:cNvGrpSpPr/>
          <p:nvPr/>
        </p:nvGrpSpPr>
        <p:grpSpPr>
          <a:xfrm>
            <a:off x="413581" y="1912338"/>
            <a:ext cx="659377" cy="659412"/>
            <a:chOff x="4566675" y="507600"/>
            <a:chExt cx="472875" cy="472900"/>
          </a:xfrm>
        </p:grpSpPr>
        <p:sp>
          <p:nvSpPr>
            <p:cNvPr id="514" name="Google Shape;514;p43"/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3"/>
          <p:cNvGrpSpPr/>
          <p:nvPr/>
        </p:nvGrpSpPr>
        <p:grpSpPr>
          <a:xfrm>
            <a:off x="413581" y="3321655"/>
            <a:ext cx="659377" cy="659412"/>
            <a:chOff x="4566675" y="507600"/>
            <a:chExt cx="472875" cy="472900"/>
          </a:xfrm>
        </p:grpSpPr>
        <p:sp>
          <p:nvSpPr>
            <p:cNvPr id="527" name="Google Shape;527;p43"/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ttangolo 17">
            <a:extLst>
              <a:ext uri="{FF2B5EF4-FFF2-40B4-BE49-F238E27FC236}">
                <a16:creationId xmlns:a16="http://schemas.microsoft.com/office/drawing/2014/main" id="{F08DE998-D34D-4C73-893B-764A2EEDB3C6}"/>
              </a:ext>
            </a:extLst>
          </p:cNvPr>
          <p:cNvSpPr/>
          <p:nvPr/>
        </p:nvSpPr>
        <p:spPr>
          <a:xfrm>
            <a:off x="1242447" y="1949656"/>
            <a:ext cx="2896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Create multi-sensory </a:t>
            </a:r>
          </a:p>
          <a:p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and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game-style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activities for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brain training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03C9439-2F18-41F2-934F-058C496CAC2A}"/>
              </a:ext>
            </a:extLst>
          </p:cNvPr>
          <p:cNvSpPr/>
          <p:nvPr/>
        </p:nvSpPr>
        <p:spPr>
          <a:xfrm>
            <a:off x="1242447" y="3321655"/>
            <a:ext cx="31686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Create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predictable, controllable and safe 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activities to have fun </a:t>
            </a:r>
          </a:p>
          <a:p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a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nd chances to play, explore and be creative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802CFB5-D6E5-4969-B617-51B27284F527}"/>
              </a:ext>
            </a:extLst>
          </p:cNvPr>
          <p:cNvSpPr/>
          <p:nvPr/>
        </p:nvSpPr>
        <p:spPr>
          <a:xfrm>
            <a:off x="5670884" y="1949656"/>
            <a:ext cx="3153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Support the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customization 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of the activities by therapists and teachers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3CD6695-A9AC-4C94-B1F8-5FABC62014C6}"/>
              </a:ext>
            </a:extLst>
          </p:cNvPr>
          <p:cNvSpPr/>
          <p:nvPr/>
        </p:nvSpPr>
        <p:spPr>
          <a:xfrm>
            <a:off x="5670884" y="3319347"/>
            <a:ext cx="3153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Create brain training activities that can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enrich the analysis and work of</a:t>
            </a:r>
          </a:p>
          <a:p>
            <a:r>
              <a:rPr lang="it-IT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r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esearchers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with different scenarios and situations</a:t>
            </a:r>
          </a:p>
        </p:txBody>
      </p:sp>
      <p:grpSp>
        <p:nvGrpSpPr>
          <p:cNvPr id="44" name="Google Shape;526;p43">
            <a:extLst>
              <a:ext uri="{FF2B5EF4-FFF2-40B4-BE49-F238E27FC236}">
                <a16:creationId xmlns:a16="http://schemas.microsoft.com/office/drawing/2014/main" id="{6C89FDDC-426D-433B-B1E7-C349F2CBAFB4}"/>
              </a:ext>
            </a:extLst>
          </p:cNvPr>
          <p:cNvGrpSpPr/>
          <p:nvPr/>
        </p:nvGrpSpPr>
        <p:grpSpPr>
          <a:xfrm>
            <a:off x="4891967" y="3321655"/>
            <a:ext cx="659377" cy="659412"/>
            <a:chOff x="4566675" y="507600"/>
            <a:chExt cx="472875" cy="472900"/>
          </a:xfrm>
        </p:grpSpPr>
        <p:sp>
          <p:nvSpPr>
            <p:cNvPr id="45" name="Google Shape;527;p43">
              <a:extLst>
                <a:ext uri="{FF2B5EF4-FFF2-40B4-BE49-F238E27FC236}">
                  <a16:creationId xmlns:a16="http://schemas.microsoft.com/office/drawing/2014/main" id="{66E2E795-62B5-46ED-B694-85E4CEF7C52A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8;p43">
              <a:extLst>
                <a:ext uri="{FF2B5EF4-FFF2-40B4-BE49-F238E27FC236}">
                  <a16:creationId xmlns:a16="http://schemas.microsoft.com/office/drawing/2014/main" id="{CEF97F68-F77B-4201-BBA1-61C4C8908DA7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9;p43">
              <a:extLst>
                <a:ext uri="{FF2B5EF4-FFF2-40B4-BE49-F238E27FC236}">
                  <a16:creationId xmlns:a16="http://schemas.microsoft.com/office/drawing/2014/main" id="{BCB95009-62F7-43B7-96BE-7CD8ABAE0103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30;p43">
              <a:extLst>
                <a:ext uri="{FF2B5EF4-FFF2-40B4-BE49-F238E27FC236}">
                  <a16:creationId xmlns:a16="http://schemas.microsoft.com/office/drawing/2014/main" id="{A9DDDB51-4AFA-4D72-96DC-103DA3CA4F4C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526;p43">
            <a:extLst>
              <a:ext uri="{FF2B5EF4-FFF2-40B4-BE49-F238E27FC236}">
                <a16:creationId xmlns:a16="http://schemas.microsoft.com/office/drawing/2014/main" id="{17B5C469-754D-438C-9F6C-6F7402F17EE2}"/>
              </a:ext>
            </a:extLst>
          </p:cNvPr>
          <p:cNvGrpSpPr/>
          <p:nvPr/>
        </p:nvGrpSpPr>
        <p:grpSpPr>
          <a:xfrm>
            <a:off x="4854301" y="1949656"/>
            <a:ext cx="659377" cy="659412"/>
            <a:chOff x="4566675" y="507600"/>
            <a:chExt cx="472875" cy="472900"/>
          </a:xfrm>
        </p:grpSpPr>
        <p:sp>
          <p:nvSpPr>
            <p:cNvPr id="50" name="Google Shape;527;p43">
              <a:extLst>
                <a:ext uri="{FF2B5EF4-FFF2-40B4-BE49-F238E27FC236}">
                  <a16:creationId xmlns:a16="http://schemas.microsoft.com/office/drawing/2014/main" id="{E0804490-DD58-4C4E-859E-A7F6D210A111}"/>
                </a:ext>
              </a:extLst>
            </p:cNvPr>
            <p:cNvSpPr/>
            <p:nvPr/>
          </p:nvSpPr>
          <p:spPr>
            <a:xfrm>
              <a:off x="4566675" y="507600"/>
              <a:ext cx="472875" cy="472900"/>
            </a:xfrm>
            <a:custGeom>
              <a:avLst/>
              <a:gdLst/>
              <a:ahLst/>
              <a:cxnLst/>
              <a:rect l="l" t="t" r="r" b="b"/>
              <a:pathLst>
                <a:path w="18915" h="18916" extrusionOk="0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8;p43">
              <a:extLst>
                <a:ext uri="{FF2B5EF4-FFF2-40B4-BE49-F238E27FC236}">
                  <a16:creationId xmlns:a16="http://schemas.microsoft.com/office/drawing/2014/main" id="{B5AD4A13-5957-4894-8354-16B9BA2AEC4A}"/>
                </a:ext>
              </a:extLst>
            </p:cNvPr>
            <p:cNvSpPr/>
            <p:nvPr/>
          </p:nvSpPr>
          <p:spPr>
            <a:xfrm>
              <a:off x="4688225" y="634825"/>
              <a:ext cx="229775" cy="218450"/>
            </a:xfrm>
            <a:custGeom>
              <a:avLst/>
              <a:gdLst/>
              <a:ahLst/>
              <a:cxnLst/>
              <a:rect l="l" t="t" r="r" b="b"/>
              <a:pathLst>
                <a:path w="9191" h="8738" extrusionOk="0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;p43">
              <a:extLst>
                <a:ext uri="{FF2B5EF4-FFF2-40B4-BE49-F238E27FC236}">
                  <a16:creationId xmlns:a16="http://schemas.microsoft.com/office/drawing/2014/main" id="{15C3B95E-92B4-4753-9E89-7F4F91EAFD31}"/>
                </a:ext>
              </a:extLst>
            </p:cNvPr>
            <p:cNvSpPr/>
            <p:nvPr/>
          </p:nvSpPr>
          <p:spPr>
            <a:xfrm>
              <a:off x="4733650" y="673950"/>
              <a:ext cx="96475" cy="100250"/>
            </a:xfrm>
            <a:custGeom>
              <a:avLst/>
              <a:gdLst/>
              <a:ahLst/>
              <a:cxnLst/>
              <a:rect l="l" t="t" r="r" b="b"/>
              <a:pathLst>
                <a:path w="3859" h="4010" extrusionOk="0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0;p43">
              <a:extLst>
                <a:ext uri="{FF2B5EF4-FFF2-40B4-BE49-F238E27FC236}">
                  <a16:creationId xmlns:a16="http://schemas.microsoft.com/office/drawing/2014/main" id="{149E0B11-75B4-4647-9655-9E16FBF48994}"/>
                </a:ext>
              </a:extLst>
            </p:cNvPr>
            <p:cNvSpPr/>
            <p:nvPr/>
          </p:nvSpPr>
          <p:spPr>
            <a:xfrm>
              <a:off x="4731975" y="707000"/>
              <a:ext cx="159450" cy="146275"/>
            </a:xfrm>
            <a:custGeom>
              <a:avLst/>
              <a:gdLst/>
              <a:ahLst/>
              <a:cxnLst/>
              <a:rect l="l" t="t" r="r" b="b"/>
              <a:pathLst>
                <a:path w="6378" h="5851" extrusionOk="0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12;p43">
            <a:extLst>
              <a:ext uri="{FF2B5EF4-FFF2-40B4-BE49-F238E27FC236}">
                <a16:creationId xmlns:a16="http://schemas.microsoft.com/office/drawing/2014/main" id="{D19BCDE7-E2BE-44B1-9FD0-5A2A3E5E623A}"/>
              </a:ext>
            </a:extLst>
          </p:cNvPr>
          <p:cNvSpPr txBox="1">
            <a:spLocks/>
          </p:cNvSpPr>
          <p:nvPr/>
        </p:nvSpPr>
        <p:spPr>
          <a:xfrm>
            <a:off x="4854301" y="262731"/>
            <a:ext cx="414532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4000" dirty="0">
                <a:latin typeface="Moderat Bold" panose="00000800000000000000" pitchFamily="50" charset="0"/>
              </a:rPr>
              <a:t>Goals</a:t>
            </a:r>
            <a:r>
              <a:rPr lang="en-US" dirty="0">
                <a:latin typeface="Moderat Bold" panose="00000800000000000000" pitchFamily="50" charset="0"/>
              </a:rPr>
              <a:t> </a:t>
            </a:r>
            <a:br>
              <a:rPr lang="en-US" dirty="0">
                <a:latin typeface="Moderat Bold" panose="00000800000000000000" pitchFamily="50" charset="0"/>
              </a:rPr>
            </a:br>
            <a:r>
              <a:rPr lang="en-US" dirty="0">
                <a:latin typeface="Moderat Bold" panose="00000800000000000000" pitchFamily="50" charset="0"/>
              </a:rPr>
              <a:t>for the </a:t>
            </a:r>
            <a:r>
              <a:rPr lang="en-US" u="sng" dirty="0">
                <a:latin typeface="Moderat Bold" panose="00000800000000000000" pitchFamily="50" charset="0"/>
              </a:rPr>
              <a:t>secondary</a:t>
            </a:r>
            <a:r>
              <a:rPr lang="en-US" dirty="0">
                <a:latin typeface="Moderat Bold" panose="00000800000000000000" pitchFamily="50" charset="0"/>
              </a:rPr>
              <a:t> users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7"/>
          <p:cNvGrpSpPr/>
          <p:nvPr/>
        </p:nvGrpSpPr>
        <p:grpSpPr>
          <a:xfrm rot="10800000">
            <a:off x="5221249" y="1220758"/>
            <a:ext cx="3922753" cy="3922753"/>
            <a:chOff x="5374" y="-1968"/>
            <a:chExt cx="3922753" cy="3922753"/>
          </a:xfrm>
        </p:grpSpPr>
        <p:sp>
          <p:nvSpPr>
            <p:cNvPr id="378" name="Google Shape;378;p37"/>
            <p:cNvSpPr/>
            <p:nvPr/>
          </p:nvSpPr>
          <p:spPr>
            <a:xfrm>
              <a:off x="5374" y="-1968"/>
              <a:ext cx="3922753" cy="3922753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374" y="-1968"/>
              <a:ext cx="2458824" cy="2460219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7"/>
          <p:cNvSpPr/>
          <p:nvPr/>
        </p:nvSpPr>
        <p:spPr>
          <a:xfrm>
            <a:off x="4830873" y="1521337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830873" y="3060737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04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02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0" name="Google Shape;390;p37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03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9"/>
          </p:nvPr>
        </p:nvSpPr>
        <p:spPr>
          <a:xfrm>
            <a:off x="721200" y="594300"/>
            <a:ext cx="37521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derat Bold" panose="00000800000000000000" pitchFamily="50" charset="0"/>
              </a:rPr>
              <a:t>Constraints</a:t>
            </a:r>
            <a:endParaRPr sz="3200" dirty="0">
              <a:latin typeface="Moderat Bold" panose="00000800000000000000" pitchFamily="50" charset="0"/>
            </a:endParaRPr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13"/>
          </p:nvPr>
        </p:nvSpPr>
        <p:spPr>
          <a:xfrm>
            <a:off x="721350" y="1519289"/>
            <a:ext cx="1091700" cy="10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derat Bold" panose="00000800000000000000" pitchFamily="50" charset="0"/>
              </a:rPr>
              <a:t>01</a:t>
            </a:r>
            <a:endParaRPr dirty="0">
              <a:latin typeface="Moderat Bold" panose="00000800000000000000" pitchFamily="50" charset="0"/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4"/>
          </p:nvPr>
        </p:nvSpPr>
        <p:spPr>
          <a:xfrm>
            <a:off x="1823048" y="1376238"/>
            <a:ext cx="2748952" cy="1195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Inability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to have all the</a:t>
            </a:r>
          </a:p>
          <a:p>
            <a:pPr fontAlgn="base"/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literature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about brain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training exercises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specifications</a:t>
            </a:r>
          </a:p>
        </p:txBody>
      </p:sp>
      <p:sp>
        <p:nvSpPr>
          <p:cNvPr id="389" name="Google Shape;389;p37"/>
          <p:cNvSpPr/>
          <p:nvPr/>
        </p:nvSpPr>
        <p:spPr>
          <a:xfrm>
            <a:off x="721350" y="3120254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37"/>
          <p:cNvSpPr/>
          <p:nvPr/>
        </p:nvSpPr>
        <p:spPr>
          <a:xfrm>
            <a:off x="741346" y="1500046"/>
            <a:ext cx="1071704" cy="1071704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96;p37">
            <a:extLst>
              <a:ext uri="{FF2B5EF4-FFF2-40B4-BE49-F238E27FC236}">
                <a16:creationId xmlns:a16="http://schemas.microsoft.com/office/drawing/2014/main" id="{6B16A443-3CE8-394C-9519-A26C467318A1}"/>
              </a:ext>
            </a:extLst>
          </p:cNvPr>
          <p:cNvSpPr txBox="1">
            <a:spLocks/>
          </p:cNvSpPr>
          <p:nvPr/>
        </p:nvSpPr>
        <p:spPr>
          <a:xfrm>
            <a:off x="1803052" y="3038614"/>
            <a:ext cx="2768948" cy="11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Game content must </a:t>
            </a:r>
          </a:p>
          <a:p>
            <a:pPr fontAlgn="base"/>
            <a:r>
              <a:rPr lang="it-IT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b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e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scalable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in order 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to fit different sizes </a:t>
            </a:r>
          </a:p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of smart rooms</a:t>
            </a:r>
          </a:p>
        </p:txBody>
      </p:sp>
      <p:sp>
        <p:nvSpPr>
          <p:cNvPr id="43" name="Google Shape;396;p37">
            <a:extLst>
              <a:ext uri="{FF2B5EF4-FFF2-40B4-BE49-F238E27FC236}">
                <a16:creationId xmlns:a16="http://schemas.microsoft.com/office/drawing/2014/main" id="{DDB0221C-E030-1740-859F-80975D7DD2C6}"/>
              </a:ext>
            </a:extLst>
          </p:cNvPr>
          <p:cNvSpPr txBox="1">
            <a:spLocks/>
          </p:cNvSpPr>
          <p:nvPr/>
        </p:nvSpPr>
        <p:spPr>
          <a:xfrm>
            <a:off x="5932585" y="3060737"/>
            <a:ext cx="2768501" cy="110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5D74"/>
              </a:buClr>
              <a:buSzPts val="1100"/>
              <a:buFont typeface="Proxima Nova"/>
              <a:buNone/>
              <a:defRPr sz="1100" b="0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fontAlgn="base"/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A3A4178-78C7-4D10-BFCB-1B5FFB8366B1}"/>
              </a:ext>
            </a:extLst>
          </p:cNvPr>
          <p:cNvSpPr/>
          <p:nvPr/>
        </p:nvSpPr>
        <p:spPr>
          <a:xfrm>
            <a:off x="5932585" y="1500046"/>
            <a:ext cx="2878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 indent="0" fontAlgn="base">
              <a:buNone/>
            </a:pP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Limited precision 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of the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technology</a:t>
            </a:r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 used to detect the user’s gestures and movements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2A6173A-8869-422B-827B-F97D2B219E50}"/>
              </a:ext>
            </a:extLst>
          </p:cNvPr>
          <p:cNvSpPr/>
          <p:nvPr/>
        </p:nvSpPr>
        <p:spPr>
          <a:xfrm>
            <a:off x="6136650" y="3120254"/>
            <a:ext cx="26748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sz="1600" dirty="0">
                <a:solidFill>
                  <a:srgbClr val="F0A84D"/>
                </a:solidFill>
                <a:latin typeface="Moderat Bold" panose="00000800000000000000" pitchFamily="50" charset="0"/>
              </a:rPr>
              <a:t>Each training task should take approximately </a:t>
            </a:r>
            <a:r>
              <a:rPr lang="en" sz="16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at most 10 minutes to complete</a:t>
            </a:r>
          </a:p>
        </p:txBody>
      </p:sp>
    </p:spTree>
    <p:extLst>
      <p:ext uri="{BB962C8B-B14F-4D97-AF65-F5344CB8AC3E}">
        <p14:creationId xmlns:p14="http://schemas.microsoft.com/office/powerpoint/2010/main" val="134383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311;p35">
            <a:extLst>
              <a:ext uri="{FF2B5EF4-FFF2-40B4-BE49-F238E27FC236}">
                <a16:creationId xmlns:a16="http://schemas.microsoft.com/office/drawing/2014/main" id="{22A48E4D-CDAF-43EC-A1FC-2B93B4486FF7}"/>
              </a:ext>
            </a:extLst>
          </p:cNvPr>
          <p:cNvSpPr/>
          <p:nvPr/>
        </p:nvSpPr>
        <p:spPr>
          <a:xfrm>
            <a:off x="2132635" y="-464676"/>
            <a:ext cx="4697460" cy="4697428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56122B"/>
              </a:gs>
              <a:gs pos="100000">
                <a:srgbClr val="7030A0">
                  <a:alpha val="1400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0"/>
          <p:cNvSpPr txBox="1">
            <a:spLocks noGrp="1"/>
          </p:cNvSpPr>
          <p:nvPr>
            <p:ph type="title"/>
          </p:nvPr>
        </p:nvSpPr>
        <p:spPr>
          <a:xfrm>
            <a:off x="1874681" y="1795730"/>
            <a:ext cx="5392500" cy="497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lt1"/>
                </a:solidFill>
                <a:latin typeface="Moderat Bold" panose="00000800000000000000" pitchFamily="50" charset="0"/>
                <a:ea typeface="Karla"/>
                <a:cs typeface="Karla"/>
                <a:sym typeface="Karla"/>
              </a:rPr>
              <a:t>What</a:t>
            </a:r>
            <a:r>
              <a:rPr lang="it-IT" sz="2800" dirty="0">
                <a:solidFill>
                  <a:schemeClr val="lt1"/>
                </a:solidFill>
                <a:latin typeface="Moderat Bold" panose="00000800000000000000" pitchFamily="50" charset="0"/>
                <a:ea typeface="Karla"/>
                <a:cs typeface="Karla"/>
                <a:sym typeface="Karla"/>
              </a:rPr>
              <a:t> </a:t>
            </a:r>
            <a:r>
              <a:rPr lang="it-IT" sz="2800" dirty="0" err="1">
                <a:solidFill>
                  <a:schemeClr val="lt1"/>
                </a:solidFill>
                <a:latin typeface="Moderat Bold" panose="00000800000000000000" pitchFamily="50" charset="0"/>
                <a:ea typeface="Karla"/>
                <a:cs typeface="Karla"/>
                <a:sym typeface="Karla"/>
              </a:rPr>
              <a:t>is</a:t>
            </a:r>
            <a:endParaRPr sz="2800" dirty="0">
              <a:solidFill>
                <a:schemeClr val="lt1"/>
              </a:solidFill>
              <a:latin typeface="Moderat Bold" panose="00000800000000000000" pitchFamily="50" charset="0"/>
              <a:ea typeface="Karla"/>
              <a:cs typeface="Karla"/>
              <a:sym typeface="Karla"/>
            </a:endParaRPr>
          </a:p>
        </p:txBody>
      </p:sp>
      <p:grpSp>
        <p:nvGrpSpPr>
          <p:cNvPr id="1114" name="Google Shape;1114;p60"/>
          <p:cNvGrpSpPr/>
          <p:nvPr/>
        </p:nvGrpSpPr>
        <p:grpSpPr>
          <a:xfrm>
            <a:off x="43" y="4163561"/>
            <a:ext cx="9141777" cy="980112"/>
            <a:chOff x="1295125" y="4419400"/>
            <a:chExt cx="5021575" cy="538375"/>
          </a:xfrm>
        </p:grpSpPr>
        <p:sp>
          <p:nvSpPr>
            <p:cNvPr id="1115" name="Google Shape;1115;p60"/>
            <p:cNvSpPr/>
            <p:nvPr/>
          </p:nvSpPr>
          <p:spPr>
            <a:xfrm>
              <a:off x="2729400" y="4584500"/>
              <a:ext cx="2153025" cy="165525"/>
            </a:xfrm>
            <a:custGeom>
              <a:avLst/>
              <a:gdLst/>
              <a:ahLst/>
              <a:cxnLst/>
              <a:rect l="l" t="t" r="r" b="b"/>
              <a:pathLst>
                <a:path w="86121" h="6621" extrusionOk="0">
                  <a:moveTo>
                    <a:pt x="1" y="0"/>
                  </a:moveTo>
                  <a:lnTo>
                    <a:pt x="86121" y="0"/>
                  </a:lnTo>
                  <a:lnTo>
                    <a:pt x="86121" y="6620"/>
                  </a:lnTo>
                  <a:lnTo>
                    <a:pt x="1" y="6620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893250" y="4419400"/>
              <a:ext cx="1825350" cy="165750"/>
            </a:xfrm>
            <a:custGeom>
              <a:avLst/>
              <a:gdLst/>
              <a:ahLst/>
              <a:cxnLst/>
              <a:rect l="l" t="t" r="r" b="b"/>
              <a:pathLst>
                <a:path w="73014" h="6630" extrusionOk="0">
                  <a:moveTo>
                    <a:pt x="0" y="1"/>
                  </a:moveTo>
                  <a:lnTo>
                    <a:pt x="73014" y="1"/>
                  </a:lnTo>
                  <a:lnTo>
                    <a:pt x="73014" y="6629"/>
                  </a:lnTo>
                  <a:lnTo>
                    <a:pt x="0" y="6629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1295125" y="4750000"/>
              <a:ext cx="5021575" cy="207775"/>
            </a:xfrm>
            <a:custGeom>
              <a:avLst/>
              <a:gdLst/>
              <a:ahLst/>
              <a:cxnLst/>
              <a:rect l="l" t="t" r="r" b="b"/>
              <a:pathLst>
                <a:path w="200863" h="8311" extrusionOk="0">
                  <a:moveTo>
                    <a:pt x="1" y="0"/>
                  </a:moveTo>
                  <a:lnTo>
                    <a:pt x="200863" y="0"/>
                  </a:lnTo>
                  <a:lnTo>
                    <a:pt x="200863" y="8311"/>
                  </a:lnTo>
                  <a:lnTo>
                    <a:pt x="1" y="8311"/>
                  </a:lnTo>
                  <a:close/>
                </a:path>
              </a:pathLst>
            </a:custGeom>
            <a:solidFill>
              <a:srgbClr val="5F0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3322800" y="4584500"/>
              <a:ext cx="966250" cy="165525"/>
            </a:xfrm>
            <a:custGeom>
              <a:avLst/>
              <a:gdLst/>
              <a:ahLst/>
              <a:cxnLst/>
              <a:rect l="l" t="t" r="r" b="b"/>
              <a:pathLst>
                <a:path w="38650" h="6621" extrusionOk="0">
                  <a:moveTo>
                    <a:pt x="0" y="0"/>
                  </a:moveTo>
                  <a:lnTo>
                    <a:pt x="0" y="6620"/>
                  </a:lnTo>
                  <a:lnTo>
                    <a:pt x="38649" y="6620"/>
                  </a:lnTo>
                  <a:lnTo>
                    <a:pt x="38649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3376775" y="4419400"/>
              <a:ext cx="858300" cy="165750"/>
            </a:xfrm>
            <a:custGeom>
              <a:avLst/>
              <a:gdLst/>
              <a:ahLst/>
              <a:cxnLst/>
              <a:rect l="l" t="t" r="r" b="b"/>
              <a:pathLst>
                <a:path w="34332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34331" y="6629"/>
                  </a:lnTo>
                  <a:lnTo>
                    <a:pt x="34331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3112925" y="4750000"/>
              <a:ext cx="1385975" cy="207775"/>
            </a:xfrm>
            <a:custGeom>
              <a:avLst/>
              <a:gdLst/>
              <a:ahLst/>
              <a:cxnLst/>
              <a:rect l="l" t="t" r="r" b="b"/>
              <a:pathLst>
                <a:path w="55439" h="8311" extrusionOk="0">
                  <a:moveTo>
                    <a:pt x="8395" y="0"/>
                  </a:moveTo>
                  <a:lnTo>
                    <a:pt x="1" y="8311"/>
                  </a:lnTo>
                  <a:lnTo>
                    <a:pt x="55439" y="8311"/>
                  </a:lnTo>
                  <a:lnTo>
                    <a:pt x="4704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417185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1" y="0"/>
                  </a:moveTo>
                  <a:lnTo>
                    <a:pt x="1" y="7323"/>
                  </a:lnTo>
                  <a:lnTo>
                    <a:pt x="6629" y="14931"/>
                  </a:lnTo>
                  <a:lnTo>
                    <a:pt x="8027" y="14931"/>
                  </a:lnTo>
                  <a:lnTo>
                    <a:pt x="1047" y="692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323930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6981" y="0"/>
                  </a:moveTo>
                  <a:lnTo>
                    <a:pt x="6981" y="6921"/>
                  </a:lnTo>
                  <a:lnTo>
                    <a:pt x="1" y="14931"/>
                  </a:lnTo>
                  <a:lnTo>
                    <a:pt x="1399" y="14931"/>
                  </a:lnTo>
                  <a:lnTo>
                    <a:pt x="8027" y="7323"/>
                  </a:lnTo>
                  <a:lnTo>
                    <a:pt x="802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4119550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3466125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49CB0CF9-BF5B-4B99-9BA5-BA301D68A6C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874681" y="2062669"/>
            <a:ext cx="5392500" cy="1282110"/>
          </a:xfrm>
        </p:spPr>
        <p:txBody>
          <a:bodyPr/>
          <a:lstStyle/>
          <a:p>
            <a:r>
              <a:rPr lang="it-IT" sz="7200" b="1" dirty="0">
                <a:solidFill>
                  <a:srgbClr val="F0A84D"/>
                </a:solidFill>
                <a:latin typeface="Culinary Script" panose="00000500000000000000" pitchFamily="50" charset="0"/>
              </a:rPr>
              <a:t>Magic Orchestra</a:t>
            </a:r>
            <a:endParaRPr lang="it-IT" sz="7200" dirty="0">
              <a:latin typeface="Culinary Script" panose="00000500000000000000" pitchFamily="50" charset="0"/>
            </a:endParaRPr>
          </a:p>
        </p:txBody>
      </p:sp>
      <p:grpSp>
        <p:nvGrpSpPr>
          <p:cNvPr id="27" name="Google Shape;314;p35">
            <a:extLst>
              <a:ext uri="{FF2B5EF4-FFF2-40B4-BE49-F238E27FC236}">
                <a16:creationId xmlns:a16="http://schemas.microsoft.com/office/drawing/2014/main" id="{D9B52E63-46DD-4CB2-8995-E4D9ECD20C4A}"/>
              </a:ext>
            </a:extLst>
          </p:cNvPr>
          <p:cNvGrpSpPr/>
          <p:nvPr/>
        </p:nvGrpSpPr>
        <p:grpSpPr>
          <a:xfrm>
            <a:off x="2489184" y="429308"/>
            <a:ext cx="4163493" cy="3734253"/>
            <a:chOff x="739244" y="740871"/>
            <a:chExt cx="4163493" cy="3734253"/>
          </a:xfrm>
        </p:grpSpPr>
        <p:sp>
          <p:nvSpPr>
            <p:cNvPr id="28" name="Google Shape;315;p35">
              <a:extLst>
                <a:ext uri="{FF2B5EF4-FFF2-40B4-BE49-F238E27FC236}">
                  <a16:creationId xmlns:a16="http://schemas.microsoft.com/office/drawing/2014/main" id="{490119C7-3B59-4915-A16C-5D8DCA24B1C6}"/>
                </a:ext>
              </a:extLst>
            </p:cNvPr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6;p35">
              <a:extLst>
                <a:ext uri="{FF2B5EF4-FFF2-40B4-BE49-F238E27FC236}">
                  <a16:creationId xmlns:a16="http://schemas.microsoft.com/office/drawing/2014/main" id="{7D008DA1-F3B4-46FC-A5B3-3D57D0BB88F3}"/>
                </a:ext>
              </a:extLst>
            </p:cNvPr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7;p35">
              <a:extLst>
                <a:ext uri="{FF2B5EF4-FFF2-40B4-BE49-F238E27FC236}">
                  <a16:creationId xmlns:a16="http://schemas.microsoft.com/office/drawing/2014/main" id="{476FB925-A1FA-4721-990A-7BFD67469813}"/>
                </a:ext>
              </a:extLst>
            </p:cNvPr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394;p37">
            <a:extLst>
              <a:ext uri="{FF2B5EF4-FFF2-40B4-BE49-F238E27FC236}">
                <a16:creationId xmlns:a16="http://schemas.microsoft.com/office/drawing/2014/main" id="{BDD3D03F-2839-44A5-BCA4-E318F6C76D07}"/>
              </a:ext>
            </a:extLst>
          </p:cNvPr>
          <p:cNvSpPr txBox="1">
            <a:spLocks/>
          </p:cNvSpPr>
          <p:nvPr/>
        </p:nvSpPr>
        <p:spPr>
          <a:xfrm>
            <a:off x="2694881" y="3038524"/>
            <a:ext cx="37521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200" dirty="0">
                <a:solidFill>
                  <a:schemeClr val="bg1"/>
                </a:solidFill>
                <a:latin typeface="Moderat Bold" panose="00000800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971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442133" y="416851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lt1"/>
              </a:buClr>
            </a:pPr>
            <a:r>
              <a:rPr lang="it-IT" sz="2800" dirty="0">
                <a:solidFill>
                  <a:schemeClr val="lt1"/>
                </a:solidFill>
                <a:latin typeface="Moderat Bold" panose="00000800000000000000" pitchFamily="50" charset="0"/>
              </a:rPr>
              <a:t>Activities</a:t>
            </a:r>
            <a:endParaRPr sz="2800" dirty="0">
              <a:solidFill>
                <a:schemeClr val="lt1"/>
              </a:solidFill>
              <a:latin typeface="Moderat Bold" panose="00000800000000000000" pitchFamily="50" charset="0"/>
            </a:endParaRPr>
          </a:p>
        </p:txBody>
      </p:sp>
      <p:cxnSp>
        <p:nvCxnSpPr>
          <p:cNvPr id="1068" name="Google Shape;1068;p59"/>
          <p:cNvCxnSpPr>
            <a:cxnSpLocks/>
          </p:cNvCxnSpPr>
          <p:nvPr/>
        </p:nvCxnSpPr>
        <p:spPr>
          <a:xfrm>
            <a:off x="1234188" y="3012819"/>
            <a:ext cx="0" cy="1034087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78" name="Google Shape;1078;p59"/>
          <p:cNvSpPr/>
          <p:nvPr/>
        </p:nvSpPr>
        <p:spPr>
          <a:xfrm>
            <a:off x="964537" y="3197335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" name="Google Shape;1086;p59"/>
          <p:cNvGrpSpPr/>
          <p:nvPr/>
        </p:nvGrpSpPr>
        <p:grpSpPr>
          <a:xfrm>
            <a:off x="562752" y="3942232"/>
            <a:ext cx="1342860" cy="606968"/>
            <a:chOff x="238125" y="1225750"/>
            <a:chExt cx="7116375" cy="3216575"/>
          </a:xfrm>
        </p:grpSpPr>
        <p:sp>
          <p:nvSpPr>
            <p:cNvPr id="1087" name="Google Shape;1087;p59"/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536;p44">
            <a:extLst>
              <a:ext uri="{FF2B5EF4-FFF2-40B4-BE49-F238E27FC236}">
                <a16:creationId xmlns:a16="http://schemas.microsoft.com/office/drawing/2014/main" id="{61EDD5B7-22DD-40A2-8C51-1C538BFF616B}"/>
              </a:ext>
            </a:extLst>
          </p:cNvPr>
          <p:cNvSpPr txBox="1">
            <a:spLocks/>
          </p:cNvSpPr>
          <p:nvPr/>
        </p:nvSpPr>
        <p:spPr>
          <a:xfrm>
            <a:off x="442133" y="1719859"/>
            <a:ext cx="3147415" cy="68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 err="1">
                <a:latin typeface="Moderat Bold" panose="00000800000000000000" pitchFamily="50" charset="0"/>
              </a:rPr>
              <a:t>InstruMaps</a:t>
            </a:r>
            <a:endParaRPr lang="it-IT" sz="2000" dirty="0">
              <a:latin typeface="Moderat Bold" panose="00000800000000000000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C3F7AAF-7C17-4071-A3EC-51D3B75C6E40}"/>
              </a:ext>
            </a:extLst>
          </p:cNvPr>
          <p:cNvSpPr/>
          <p:nvPr/>
        </p:nvSpPr>
        <p:spPr>
          <a:xfrm>
            <a:off x="180724" y="2265859"/>
            <a:ext cx="2123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Visual </a:t>
            </a:r>
            <a:r>
              <a:rPr lang="it-IT" sz="1200" u="sng" dirty="0" err="1">
                <a:solidFill>
                  <a:srgbClr val="F0A84D"/>
                </a:solidFill>
                <a:latin typeface="Moderat Bold" panose="00000800000000000000" pitchFamily="50" charset="0"/>
              </a:rPr>
              <a:t>memory</a:t>
            </a:r>
            <a:r>
              <a:rPr lang="it-IT" sz="12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 </a:t>
            </a:r>
          </a:p>
          <a:p>
            <a:pPr algn="ctr"/>
            <a:r>
              <a:rPr lang="en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Upper-body interaction</a:t>
            </a:r>
          </a:p>
          <a:p>
            <a:endParaRPr lang="en"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cxnSp>
        <p:nvCxnSpPr>
          <p:cNvPr id="27" name="Google Shape;1068;p59">
            <a:extLst>
              <a:ext uri="{FF2B5EF4-FFF2-40B4-BE49-F238E27FC236}">
                <a16:creationId xmlns:a16="http://schemas.microsoft.com/office/drawing/2014/main" id="{7E2F5B7D-4C9F-4851-AFB7-045FEABB99E1}"/>
              </a:ext>
            </a:extLst>
          </p:cNvPr>
          <p:cNvCxnSpPr>
            <a:cxnSpLocks/>
          </p:cNvCxnSpPr>
          <p:nvPr/>
        </p:nvCxnSpPr>
        <p:spPr>
          <a:xfrm>
            <a:off x="4716961" y="3038296"/>
            <a:ext cx="0" cy="1034087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" name="Google Shape;1078;p59">
            <a:extLst>
              <a:ext uri="{FF2B5EF4-FFF2-40B4-BE49-F238E27FC236}">
                <a16:creationId xmlns:a16="http://schemas.microsoft.com/office/drawing/2014/main" id="{9AFBEB27-D086-4D6D-B6D8-BA86B33D53FE}"/>
              </a:ext>
            </a:extLst>
          </p:cNvPr>
          <p:cNvSpPr/>
          <p:nvPr/>
        </p:nvSpPr>
        <p:spPr>
          <a:xfrm>
            <a:off x="4454969" y="3197335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86;p59">
            <a:extLst>
              <a:ext uri="{FF2B5EF4-FFF2-40B4-BE49-F238E27FC236}">
                <a16:creationId xmlns:a16="http://schemas.microsoft.com/office/drawing/2014/main" id="{89EDB407-79AB-49AA-B819-E5FE5A3E333A}"/>
              </a:ext>
            </a:extLst>
          </p:cNvPr>
          <p:cNvGrpSpPr/>
          <p:nvPr/>
        </p:nvGrpSpPr>
        <p:grpSpPr>
          <a:xfrm>
            <a:off x="4053184" y="3942232"/>
            <a:ext cx="1342860" cy="606968"/>
            <a:chOff x="238125" y="1225750"/>
            <a:chExt cx="7116375" cy="3216575"/>
          </a:xfrm>
        </p:grpSpPr>
        <p:sp>
          <p:nvSpPr>
            <p:cNvPr id="30" name="Google Shape;1087;p59">
              <a:extLst>
                <a:ext uri="{FF2B5EF4-FFF2-40B4-BE49-F238E27FC236}">
                  <a16:creationId xmlns:a16="http://schemas.microsoft.com/office/drawing/2014/main" id="{7FFF2D1A-BA35-4D5D-81CE-BDC58D523997}"/>
                </a:ext>
              </a:extLst>
            </p:cNvPr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8;p59">
              <a:extLst>
                <a:ext uri="{FF2B5EF4-FFF2-40B4-BE49-F238E27FC236}">
                  <a16:creationId xmlns:a16="http://schemas.microsoft.com/office/drawing/2014/main" id="{2F5AAF45-0E07-4E59-A864-EE29FD906EFA}"/>
                </a:ext>
              </a:extLst>
            </p:cNvPr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9;p59">
              <a:extLst>
                <a:ext uri="{FF2B5EF4-FFF2-40B4-BE49-F238E27FC236}">
                  <a16:creationId xmlns:a16="http://schemas.microsoft.com/office/drawing/2014/main" id="{1B3F33AA-47CE-4F62-A5A7-F0B5B0521962}"/>
                </a:ext>
              </a:extLst>
            </p:cNvPr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1068;p59">
            <a:extLst>
              <a:ext uri="{FF2B5EF4-FFF2-40B4-BE49-F238E27FC236}">
                <a16:creationId xmlns:a16="http://schemas.microsoft.com/office/drawing/2014/main" id="{03A97158-7CCD-4217-BCB0-478251E00EFC}"/>
              </a:ext>
            </a:extLst>
          </p:cNvPr>
          <p:cNvCxnSpPr>
            <a:cxnSpLocks/>
          </p:cNvCxnSpPr>
          <p:nvPr/>
        </p:nvCxnSpPr>
        <p:spPr>
          <a:xfrm>
            <a:off x="7841936" y="3012819"/>
            <a:ext cx="0" cy="1034087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" name="Google Shape;1078;p59">
            <a:extLst>
              <a:ext uri="{FF2B5EF4-FFF2-40B4-BE49-F238E27FC236}">
                <a16:creationId xmlns:a16="http://schemas.microsoft.com/office/drawing/2014/main" id="{9D270F10-0C31-47EA-A5C5-2A743585E199}"/>
              </a:ext>
            </a:extLst>
          </p:cNvPr>
          <p:cNvSpPr/>
          <p:nvPr/>
        </p:nvSpPr>
        <p:spPr>
          <a:xfrm>
            <a:off x="7572285" y="3197335"/>
            <a:ext cx="539305" cy="539982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1086;p59">
            <a:extLst>
              <a:ext uri="{FF2B5EF4-FFF2-40B4-BE49-F238E27FC236}">
                <a16:creationId xmlns:a16="http://schemas.microsoft.com/office/drawing/2014/main" id="{EB458206-CB6D-460B-BBF5-8164F810EB7B}"/>
              </a:ext>
            </a:extLst>
          </p:cNvPr>
          <p:cNvGrpSpPr/>
          <p:nvPr/>
        </p:nvGrpSpPr>
        <p:grpSpPr>
          <a:xfrm>
            <a:off x="7170500" y="3942232"/>
            <a:ext cx="1342860" cy="606968"/>
            <a:chOff x="238125" y="1225750"/>
            <a:chExt cx="7116375" cy="3216575"/>
          </a:xfrm>
        </p:grpSpPr>
        <p:sp>
          <p:nvSpPr>
            <p:cNvPr id="39" name="Google Shape;1087;p59">
              <a:extLst>
                <a:ext uri="{FF2B5EF4-FFF2-40B4-BE49-F238E27FC236}">
                  <a16:creationId xmlns:a16="http://schemas.microsoft.com/office/drawing/2014/main" id="{32F25A69-55E9-43BB-9AB8-1E2AB393E158}"/>
                </a:ext>
              </a:extLst>
            </p:cNvPr>
            <p:cNvSpPr/>
            <p:nvPr/>
          </p:nvSpPr>
          <p:spPr>
            <a:xfrm>
              <a:off x="238125" y="1225750"/>
              <a:ext cx="7116375" cy="3216575"/>
            </a:xfrm>
            <a:custGeom>
              <a:avLst/>
              <a:gdLst/>
              <a:ahLst/>
              <a:cxnLst/>
              <a:rect l="l" t="t" r="r" b="b"/>
              <a:pathLst>
                <a:path w="284655" h="128663" extrusionOk="0">
                  <a:moveTo>
                    <a:pt x="142327" y="0"/>
                  </a:moveTo>
                  <a:lnTo>
                    <a:pt x="108219" y="27485"/>
                  </a:lnTo>
                  <a:lnTo>
                    <a:pt x="12465" y="27693"/>
                  </a:lnTo>
                  <a:lnTo>
                    <a:pt x="64514" y="60967"/>
                  </a:lnTo>
                  <a:lnTo>
                    <a:pt x="0" y="128662"/>
                  </a:lnTo>
                  <a:lnTo>
                    <a:pt x="142327" y="100082"/>
                  </a:lnTo>
                  <a:lnTo>
                    <a:pt x="284655" y="128662"/>
                  </a:lnTo>
                  <a:lnTo>
                    <a:pt x="220141" y="60967"/>
                  </a:lnTo>
                  <a:lnTo>
                    <a:pt x="272190" y="27693"/>
                  </a:lnTo>
                  <a:lnTo>
                    <a:pt x="176384" y="27485"/>
                  </a:lnTo>
                  <a:lnTo>
                    <a:pt x="14232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8;p59">
              <a:extLst>
                <a:ext uri="{FF2B5EF4-FFF2-40B4-BE49-F238E27FC236}">
                  <a16:creationId xmlns:a16="http://schemas.microsoft.com/office/drawing/2014/main" id="{CF4CCA16-C604-491B-AFC9-DC45F87D7E81}"/>
                </a:ext>
              </a:extLst>
            </p:cNvPr>
            <p:cNvSpPr/>
            <p:nvPr/>
          </p:nvSpPr>
          <p:spPr>
            <a:xfrm>
              <a:off x="1667125" y="1915475"/>
              <a:ext cx="5375775" cy="2240000"/>
            </a:xfrm>
            <a:custGeom>
              <a:avLst/>
              <a:gdLst/>
              <a:ahLst/>
              <a:cxnLst/>
              <a:rect l="l" t="t" r="r" b="b"/>
              <a:pathLst>
                <a:path w="215031" h="89600" extrusionOk="0">
                  <a:moveTo>
                    <a:pt x="171742" y="0"/>
                  </a:moveTo>
                  <a:lnTo>
                    <a:pt x="0" y="89600"/>
                  </a:lnTo>
                  <a:lnTo>
                    <a:pt x="0" y="89600"/>
                  </a:lnTo>
                  <a:lnTo>
                    <a:pt x="85167" y="72493"/>
                  </a:lnTo>
                  <a:lnTo>
                    <a:pt x="115104" y="78543"/>
                  </a:lnTo>
                  <a:lnTo>
                    <a:pt x="175863" y="46834"/>
                  </a:lnTo>
                  <a:lnTo>
                    <a:pt x="162981" y="33378"/>
                  </a:lnTo>
                  <a:lnTo>
                    <a:pt x="215030" y="104"/>
                  </a:lnTo>
                  <a:lnTo>
                    <a:pt x="17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9;p59">
              <a:extLst>
                <a:ext uri="{FF2B5EF4-FFF2-40B4-BE49-F238E27FC236}">
                  <a16:creationId xmlns:a16="http://schemas.microsoft.com/office/drawing/2014/main" id="{EEDE12FF-00FA-4652-8E1E-6323AA197350}"/>
                </a:ext>
              </a:extLst>
            </p:cNvPr>
            <p:cNvSpPr/>
            <p:nvPr/>
          </p:nvSpPr>
          <p:spPr>
            <a:xfrm>
              <a:off x="746600" y="1491725"/>
              <a:ext cx="3872450" cy="2417325"/>
            </a:xfrm>
            <a:custGeom>
              <a:avLst/>
              <a:gdLst/>
              <a:ahLst/>
              <a:cxnLst/>
              <a:rect l="l" t="t" r="r" b="b"/>
              <a:pathLst>
                <a:path w="154898" h="96693" extrusionOk="0">
                  <a:moveTo>
                    <a:pt x="135183" y="0"/>
                  </a:moveTo>
                  <a:lnTo>
                    <a:pt x="41724" y="48764"/>
                  </a:lnTo>
                  <a:lnTo>
                    <a:pt x="44175" y="50328"/>
                  </a:lnTo>
                  <a:lnTo>
                    <a:pt x="1" y="96693"/>
                  </a:lnTo>
                  <a:lnTo>
                    <a:pt x="154897" y="15907"/>
                  </a:lnTo>
                  <a:lnTo>
                    <a:pt x="135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6C7963D5-29C0-4F51-9BD1-B5142692323C}"/>
              </a:ext>
            </a:extLst>
          </p:cNvPr>
          <p:cNvSpPr/>
          <p:nvPr/>
        </p:nvSpPr>
        <p:spPr>
          <a:xfrm>
            <a:off x="3457032" y="2265859"/>
            <a:ext cx="2535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Short term </a:t>
            </a:r>
            <a:r>
              <a:rPr lang="en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memory</a:t>
            </a:r>
          </a:p>
          <a:p>
            <a:pPr algn="ctr"/>
            <a:r>
              <a:rPr lang="en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Interaction with </a:t>
            </a:r>
            <a:r>
              <a:rPr lang="en" sz="12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RFID reader</a:t>
            </a:r>
          </a:p>
          <a:p>
            <a:endParaRPr lang="en"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DED39DC-EBD3-4C0C-9A6E-FADBFB98476D}"/>
              </a:ext>
            </a:extLst>
          </p:cNvPr>
          <p:cNvSpPr/>
          <p:nvPr/>
        </p:nvSpPr>
        <p:spPr>
          <a:xfrm>
            <a:off x="6780274" y="2254355"/>
            <a:ext cx="2123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u="sng" dirty="0">
                <a:solidFill>
                  <a:srgbClr val="F0A84D"/>
                </a:solidFill>
                <a:latin typeface="Moderat Bold" panose="00000800000000000000" pitchFamily="50" charset="0"/>
              </a:rPr>
              <a:t>Visual spatial </a:t>
            </a:r>
            <a:r>
              <a:rPr lang="en" sz="1200" dirty="0">
                <a:solidFill>
                  <a:srgbClr val="F0A84D"/>
                </a:solidFill>
                <a:latin typeface="Moderat Bold" panose="00000800000000000000" pitchFamily="50" charset="0"/>
              </a:rPr>
              <a:t>memory Walk-around interaction</a:t>
            </a:r>
          </a:p>
          <a:p>
            <a:endParaRPr lang="en" sz="1200" dirty="0">
              <a:solidFill>
                <a:srgbClr val="F0A84D"/>
              </a:solidFill>
              <a:latin typeface="Moderat Bold" panose="00000800000000000000" pitchFamily="50" charset="0"/>
            </a:endParaRPr>
          </a:p>
        </p:txBody>
      </p:sp>
      <p:sp>
        <p:nvSpPr>
          <p:cNvPr id="42" name="Google Shape;536;p44">
            <a:extLst>
              <a:ext uri="{FF2B5EF4-FFF2-40B4-BE49-F238E27FC236}">
                <a16:creationId xmlns:a16="http://schemas.microsoft.com/office/drawing/2014/main" id="{43D44D64-C7B0-4BB8-9E88-9A210AAADC2B}"/>
              </a:ext>
            </a:extLst>
          </p:cNvPr>
          <p:cNvSpPr txBox="1">
            <a:spLocks/>
          </p:cNvSpPr>
          <p:nvPr/>
        </p:nvSpPr>
        <p:spPr>
          <a:xfrm>
            <a:off x="3725609" y="1733243"/>
            <a:ext cx="3147415" cy="68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>
                <a:latin typeface="Moderat Bold" panose="00000800000000000000" pitchFamily="50" charset="0"/>
              </a:rPr>
              <a:t>Quanti numeri!</a:t>
            </a:r>
          </a:p>
        </p:txBody>
      </p:sp>
      <p:sp>
        <p:nvSpPr>
          <p:cNvPr id="43" name="Google Shape;536;p44">
            <a:extLst>
              <a:ext uri="{FF2B5EF4-FFF2-40B4-BE49-F238E27FC236}">
                <a16:creationId xmlns:a16="http://schemas.microsoft.com/office/drawing/2014/main" id="{2C55831A-8317-411C-8DBB-09326E3BA2E3}"/>
              </a:ext>
            </a:extLst>
          </p:cNvPr>
          <p:cNvSpPr txBox="1">
            <a:spLocks/>
          </p:cNvSpPr>
          <p:nvPr/>
        </p:nvSpPr>
        <p:spPr>
          <a:xfrm>
            <a:off x="6873024" y="1756493"/>
            <a:ext cx="3147415" cy="68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it-IT" sz="2000" dirty="0">
                <a:latin typeface="Moderat Bold" panose="00000800000000000000" pitchFamily="50" charset="0"/>
              </a:rPr>
              <a:t>Sinfonia di luci</a:t>
            </a:r>
          </a:p>
        </p:txBody>
      </p:sp>
    </p:spTree>
    <p:extLst>
      <p:ext uri="{BB962C8B-B14F-4D97-AF65-F5344CB8AC3E}">
        <p14:creationId xmlns:p14="http://schemas.microsoft.com/office/powerpoint/2010/main" val="21931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0C37"/>
            </a:gs>
            <a:gs pos="74000">
              <a:srgbClr val="460E22"/>
            </a:gs>
          </a:gsLst>
          <a:lin ang="5400000" scaled="1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49F8CF0-E081-8A43-8738-06924ADA6E45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0A84D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0617F0-43AB-1243-8449-83B876FAEB88}"/>
              </a:ext>
            </a:extLst>
          </p:cNvPr>
          <p:cNvSpPr txBox="1"/>
          <p:nvPr/>
        </p:nvSpPr>
        <p:spPr>
          <a:xfrm>
            <a:off x="4572000" y="1740753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4800" b="1" dirty="0">
                <a:solidFill>
                  <a:schemeClr val="bg1">
                    <a:lumMod val="95000"/>
                  </a:schemeClr>
                </a:solidFill>
                <a:latin typeface="Moderat Bold" panose="00000800000000000000" pitchFamily="50" charset="0"/>
                <a:sym typeface="Proxima Nova Semibold"/>
              </a:rPr>
              <a:t>Context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68BBD4-9AC9-E84D-9338-69B199C84008}"/>
              </a:ext>
            </a:extLst>
          </p:cNvPr>
          <p:cNvSpPr txBox="1"/>
          <p:nvPr/>
        </p:nvSpPr>
        <p:spPr>
          <a:xfrm>
            <a:off x="0" y="1740753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4800" b="1" dirty="0">
                <a:solidFill>
                  <a:schemeClr val="bg1">
                    <a:lumMod val="95000"/>
                  </a:schemeClr>
                </a:solidFill>
                <a:latin typeface="Moderat Bold" panose="00000800000000000000" pitchFamily="50" charset="0"/>
                <a:sym typeface="Proxima Nova Semibold"/>
              </a:rPr>
              <a:t>No-context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3BB9AA-C317-AA4A-A415-F23025970BE8}"/>
              </a:ext>
            </a:extLst>
          </p:cNvPr>
          <p:cNvSpPr txBox="1"/>
          <p:nvPr/>
        </p:nvSpPr>
        <p:spPr>
          <a:xfrm>
            <a:off x="0" y="2771806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400" dirty="0">
                <a:solidFill>
                  <a:srgbClr val="F0A84D"/>
                </a:solidFill>
                <a:latin typeface="Moderat Bold" panose="00000800000000000000" pitchFamily="50" charset="0"/>
                <a:sym typeface="Proxima Nova Semibold"/>
              </a:rPr>
              <a:t>Index pattern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99215B-0455-BA4F-B457-26B11F9AE90E}"/>
              </a:ext>
            </a:extLst>
          </p:cNvPr>
          <p:cNvSpPr txBox="1"/>
          <p:nvPr/>
        </p:nvSpPr>
        <p:spPr>
          <a:xfrm>
            <a:off x="4572000" y="2768328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GB" sz="2400" dirty="0">
                <a:solidFill>
                  <a:srgbClr val="5F0C37"/>
                </a:solidFill>
                <a:latin typeface="Moderat Bold" panose="00000800000000000000" pitchFamily="50" charset="0"/>
                <a:sym typeface="Proxima Nova Semibold"/>
              </a:rPr>
              <a:t>Index pattern</a:t>
            </a:r>
          </a:p>
          <a:p>
            <a:pPr algn="ctr">
              <a:buClr>
                <a:schemeClr val="lt1"/>
              </a:buClr>
              <a:buSzPts val="2400"/>
            </a:pPr>
            <a:r>
              <a:rPr lang="en-GB" sz="2400" dirty="0">
                <a:solidFill>
                  <a:srgbClr val="5F0C37"/>
                </a:solidFill>
                <a:latin typeface="Moderat Bold" panose="00000800000000000000" pitchFamily="50" charset="0"/>
                <a:sym typeface="Proxima Nova Semibold"/>
              </a:rPr>
              <a:t>or Guided Tour pattern</a:t>
            </a:r>
          </a:p>
        </p:txBody>
      </p:sp>
    </p:spTree>
    <p:extLst>
      <p:ext uri="{BB962C8B-B14F-4D97-AF65-F5344CB8AC3E}">
        <p14:creationId xmlns:p14="http://schemas.microsoft.com/office/powerpoint/2010/main" val="32068422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FEC659">
                <a:alpha val="55294"/>
              </a:srgbClr>
            </a:gs>
            <a:gs pos="100000">
              <a:srgbClr val="4AFFC3">
                <a:alpha val="0"/>
              </a:srgbClr>
            </a:gs>
          </a:gsLst>
          <a:lin ang="5400700" scaled="0"/>
        </a:gra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388</Words>
  <Application>Microsoft Office PowerPoint</Application>
  <PresentationFormat>Presentazione su schermo (16:9)</PresentationFormat>
  <Paragraphs>103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Culinary Script</vt:lpstr>
      <vt:lpstr>Karla</vt:lpstr>
      <vt:lpstr>Moderat Bold</vt:lpstr>
      <vt:lpstr>Proxima Nova</vt:lpstr>
      <vt:lpstr>Proxima Nova Semibold</vt:lpstr>
      <vt:lpstr>Work Sans</vt:lpstr>
      <vt:lpstr>Work Sans SemiBold</vt:lpstr>
      <vt:lpstr>Slidesgo Final Pages</vt:lpstr>
      <vt:lpstr>Magic Orchestra</vt:lpstr>
      <vt:lpstr>9team</vt:lpstr>
      <vt:lpstr>04</vt:lpstr>
      <vt:lpstr>Context</vt:lpstr>
      <vt:lpstr>Goals  for the primary users</vt:lpstr>
      <vt:lpstr>04</vt:lpstr>
      <vt:lpstr>What is</vt:lpstr>
      <vt:lpstr>Activities</vt:lpstr>
      <vt:lpstr>Presentazione standard di PowerPoint</vt:lpstr>
      <vt:lpstr>Presentazione standard di PowerPoint</vt:lpstr>
      <vt:lpstr>InstruMaps</vt:lpstr>
      <vt:lpstr>Presentazione standard di PowerPoint</vt:lpstr>
      <vt:lpstr>Quanti numeri!</vt:lpstr>
      <vt:lpstr>Presentazione standard di PowerPoint</vt:lpstr>
      <vt:lpstr>Sinfonia di luci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Engagement</vt:lpstr>
      <vt:lpstr>Future Works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Orchestra</dc:title>
  <dc:creator>Elena</dc:creator>
  <cp:lastModifiedBy>Elena</cp:lastModifiedBy>
  <cp:revision>45</cp:revision>
  <dcterms:modified xsi:type="dcterms:W3CDTF">2020-02-10T08:29:26Z</dcterms:modified>
</cp:coreProperties>
</file>